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YzfjbbBSLhbwKDX94V68KyzEE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9698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DEDCEC-3DFE-4406-B356-9A9DB0B0BC2A}">
  <a:tblStyle styleId="{24DEDCEC-3DFE-4406-B356-9A9DB0B0BC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75422"/>
  </p:normalViewPr>
  <p:slideViewPr>
    <p:cSldViewPr snapToGrid="0">
      <p:cViewPr>
        <p:scale>
          <a:sx n="110" d="100"/>
          <a:sy n="110" d="100"/>
        </p:scale>
        <p:origin x="1496" y="120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2d3d070b2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LSTM next-step predictor recieves a 12-hour window of land surface states and atmospheric forcings as an input, and predicts only the following timestep.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Longer input hopefully facilitates inference from more abstract properties like current dry-down rate and soil saturation.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LSTM chain is followed by a dense layer which produces the output.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Attempted treating static data as an input at each timestep as well as only an input to the final dense layer; no significant difference between the two.</a:t>
            </a:r>
            <a:endParaRPr/>
          </a:p>
        </p:txBody>
      </p:sp>
      <p:sp>
        <p:nvSpPr>
          <p:cNvPr id="432" name="Google Shape;432;g2b2d3d070b2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2d3d070b2_1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LSTM sequence inputs considerably improved value distribution matching and overall error rates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Error accumulation is still a problem due to next-step prediction.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Since a 12-hour input sequence is ingested at each predicion step, the execution time of the LSTM is significantly higher than the feed-forward mode.</a:t>
            </a:r>
            <a:endParaRPr/>
          </a:p>
        </p:txBody>
      </p:sp>
      <p:sp>
        <p:nvSpPr>
          <p:cNvPr id="507" name="Google Shape;507;g2b2d3d070b2_1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2d3d070b2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Predicting all error horizons at once could smooth out compounding error and incentivize more abstract learning.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LSTM sequence predictor learns to produce a latent vector representation </a:t>
            </a:r>
            <a:r>
              <a:rPr lang="en-US" b="1"/>
              <a:t>E</a:t>
            </a:r>
            <a:r>
              <a:rPr lang="en-US" b="0"/>
              <a:t> of the input sequence in order to provide context for the output sequence.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/>
              <a:t>Latent vector is appended to each horizon feature vector, and doesn’t change as the output sequence progresses</a:t>
            </a:r>
            <a:endParaRPr/>
          </a:p>
        </p:txBody>
      </p:sp>
      <p:sp>
        <p:nvSpPr>
          <p:cNvPr id="515" name="Google Shape;515;g2b2d3d070b2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b325dddec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Despite a large amount of crossvalidation, the LSTM sequence predictor consistently converged quickly and struggled to make accurate predictions.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Outputs strongly favored a small number of discrete values, possibly because of the output sequence’s reliance on a time-invariant context vector.</a:t>
            </a:r>
            <a:endParaRPr/>
          </a:p>
        </p:txBody>
      </p:sp>
      <p:sp>
        <p:nvSpPr>
          <p:cNvPr id="623" name="Google Shape;623;g2b325dddec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b325dddec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DeepTCN architecture employs a series of 1D dialated convolutions across the window feature vectors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Generates a sequence of latent vectors </a:t>
            </a:r>
            <a:r>
              <a:rPr lang="en-US" b="1"/>
              <a:t>E</a:t>
            </a:r>
            <a:r>
              <a:rPr lang="en-US" b="0"/>
              <a:t> corresponding to elements of the window sequence.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/>
              <a:t>Supports a notion of causality by only exposing each timestep to previous timesteps’ information.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/>
              <a:t>Convolution kernels have receptive fields that skip timesteps (dilation) which quickly expands the receptive area.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/>
              <a:t>Residual connection between input sequence and embedded sequence preserve window information.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/>
              <a:t>The full sequence of outputs is generated simultaneously by simple feed-forward layers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/>
          </a:p>
        </p:txBody>
      </p:sp>
      <p:sp>
        <p:nvSpPr>
          <p:cNvPr id="631" name="Google Shape;631;g2b325dddec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b325dddec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DeepTCN is the fastest architecture to execute, and boasts the lowest error rates by a significant margin.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Value histograms show that this architecture was able to capture many subtleties of the soil moisture distribution curves at each depth level.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Regionally, the highest error rates were in highly saturated areas, and in zones with soil types that are dissimilar to their surroundings.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High error in sandy soil region of Nebraska (but not Florida), and in clay-dominant areas of Texas and Mississippi River Alluvial Plane.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This seems to suggest that outputs adapt to the dominant hydrology and atmospheric forcing patterns associated with the regions where certain soil types are most commonly found.</a:t>
            </a:r>
            <a:endParaRPr/>
          </a:p>
        </p:txBody>
      </p:sp>
      <p:sp>
        <p:nvSpPr>
          <p:cNvPr id="886" name="Google Shape;886;g2b325dddec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b339a595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error rates across prediction horizons are much more consistent for both architectures that output the full sequence at once, compared to the next-step predictors which accumulate error by cycling in past predictions at each timestep.</a:t>
            </a:r>
            <a:endParaRPr/>
          </a:p>
        </p:txBody>
      </p:sp>
      <p:sp>
        <p:nvSpPr>
          <p:cNvPr id="894" name="Google Shape;894;g2b339a595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b339a595b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Here are the over-all results at each depth level, and the total amount of time to make a 12-hour prediction at each valid point in the CONUS grid.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DeepTCN is the current winner in each category, however sample outputs are still too noisy at the 12-hour timescale.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902" name="Google Shape;902;g2b339a595b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b339a595b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902" name="Google Shape;902;g2b339a595b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531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b339a595b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902" name="Google Shape;902;g2b339a595b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09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SPoRT generates a series of data products including Noah-LSM soil moisture outputs on a 3km grid over CONUS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Product is released at an hourly resolution twice per day in the 3-cycle paradigm forced by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GFS outlooks to 14 days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GDAS and precip from MRMS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NLDAS, forming a 40+ year climatology.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High-res forecasts of soil moisture states are important for </a:t>
            </a:r>
            <a:r>
              <a:rPr lang="en-US" b="1"/>
              <a:t>initializing NWP/climate mode</a:t>
            </a:r>
            <a:r>
              <a:rPr lang="en-US"/>
              <a:t>ls and for near-term situational </a:t>
            </a:r>
            <a:r>
              <a:rPr lang="en-US" b="1"/>
              <a:t>awareness of drought and flood conditions</a:t>
            </a:r>
            <a:r>
              <a:rPr lang="en-US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Computational cost of executing the model can be </a:t>
            </a:r>
            <a:r>
              <a:rPr lang="en-US" b="1"/>
              <a:t>prohibitive for using ensemble forcings</a:t>
            </a:r>
            <a:r>
              <a:rPr lang="en-US"/>
              <a:t> for forecasting land surface states.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This is especially true for the upcoming advent of </a:t>
            </a:r>
            <a:r>
              <a:rPr lang="en-US" b="1"/>
              <a:t>NLDAS-3</a:t>
            </a:r>
            <a:r>
              <a:rPr lang="en-US"/>
              <a:t>, which increases the number of land surface points from about </a:t>
            </a:r>
            <a:r>
              <a:rPr lang="en-US" b="1"/>
              <a:t>76,000</a:t>
            </a:r>
            <a:r>
              <a:rPr lang="en-US"/>
              <a:t> to </a:t>
            </a:r>
            <a:r>
              <a:rPr lang="en-US" b="1"/>
              <a:t>27.2 million</a:t>
            </a:r>
            <a:endParaRPr b="1"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2d3d070b2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These are inputs used to train the following models, and a large subset of those used to initialize the NLDAS-2 run of Noah-LSM.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Time varying features include </a:t>
            </a:r>
            <a:r>
              <a:rPr lang="en-US" b="1"/>
              <a:t>atmospheric</a:t>
            </a:r>
            <a:r>
              <a:rPr lang="en-US"/>
              <a:t> and </a:t>
            </a:r>
            <a:r>
              <a:rPr lang="en-US" b="1"/>
              <a:t>radiative</a:t>
            </a:r>
            <a:r>
              <a:rPr lang="en-US"/>
              <a:t> properties from NLDAS-2, as well as </a:t>
            </a:r>
            <a:r>
              <a:rPr lang="en-US" b="1"/>
              <a:t>vegetation phenology </a:t>
            </a:r>
            <a:r>
              <a:rPr lang="en-US"/>
              <a:t>(GVF and LAI)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/>
              <a:t>Static features include </a:t>
            </a:r>
            <a:r>
              <a:rPr lang="en-US" b="1"/>
              <a:t>elevation</a:t>
            </a:r>
            <a:r>
              <a:rPr lang="en-US"/>
              <a:t>, </a:t>
            </a:r>
            <a:r>
              <a:rPr lang="en-US" b="1"/>
              <a:t>soil texture</a:t>
            </a:r>
            <a:r>
              <a:rPr lang="en-US"/>
              <a:t>, and </a:t>
            </a:r>
            <a:r>
              <a:rPr lang="en-US" b="1"/>
              <a:t>vegetation class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/>
              <a:t>Soil moisture outputs are separated into 4 discrete layers of different thicknesses.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/>
              <a:t>Moisture sources include </a:t>
            </a:r>
            <a:r>
              <a:rPr lang="en-US" b="1"/>
              <a:t>precip</a:t>
            </a:r>
            <a:r>
              <a:rPr lang="en-US" b="0"/>
              <a:t>, </a:t>
            </a:r>
            <a:r>
              <a:rPr lang="en-US" b="1"/>
              <a:t>condensation</a:t>
            </a:r>
            <a:r>
              <a:rPr lang="en-US" b="0"/>
              <a:t>; sinks include surface and sub-surface </a:t>
            </a:r>
            <a:r>
              <a:rPr lang="en-US" b="1"/>
              <a:t>runoff</a:t>
            </a:r>
            <a:r>
              <a:rPr lang="en-US" b="0"/>
              <a:t>, as well as </a:t>
            </a:r>
            <a:r>
              <a:rPr lang="en-US" b="1"/>
              <a:t>evapotranspiration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/>
              <a:t>Vegetation parameters govern water intercepted by plant canopy, rate of plant transpiration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/>
              <a:t>In Noah-LSM, moisture fluxes between layers are determined by a parameterization based on the Richards equation.</a:t>
            </a:r>
          </a:p>
        </p:txBody>
      </p:sp>
      <p:sp>
        <p:nvSpPr>
          <p:cNvPr id="131" name="Google Shape;131;g2b2d3d070b2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2d3d070b2_1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This is an example of the impact of a </a:t>
            </a:r>
            <a:r>
              <a:rPr lang="en-US" b="1"/>
              <a:t>precipitation</a:t>
            </a:r>
            <a:r>
              <a:rPr lang="en-US"/>
              <a:t> event on each depth level over a </a:t>
            </a:r>
            <a:r>
              <a:rPr lang="en-US" b="1"/>
              <a:t>72 hour period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/>
              <a:t>The surface layer </a:t>
            </a:r>
            <a:r>
              <a:rPr lang="en-US"/>
              <a:t>is subject to the largest number of feedbacks, responds </a:t>
            </a:r>
            <a:r>
              <a:rPr lang="en-US" b="1"/>
              <a:t>quickly</a:t>
            </a:r>
            <a:r>
              <a:rPr lang="en-US"/>
              <a:t> and very </a:t>
            </a:r>
            <a:r>
              <a:rPr lang="en-US" b="1"/>
              <a:t>dynamically</a:t>
            </a:r>
            <a:r>
              <a:rPr lang="en-US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/>
              <a:t>Lower layers </a:t>
            </a:r>
            <a:r>
              <a:rPr lang="en-US"/>
              <a:t>are </a:t>
            </a:r>
            <a:r>
              <a:rPr lang="en-US" b="1"/>
              <a:t>gradually recharged </a:t>
            </a:r>
            <a:r>
              <a:rPr lang="en-US"/>
              <a:t>at a rate proportional to their depth and thickness.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Important takeaway is that each </a:t>
            </a:r>
            <a:r>
              <a:rPr lang="en-US" b="1"/>
              <a:t>layer responds to forcings and adjacent layer </a:t>
            </a:r>
            <a:r>
              <a:rPr lang="en-US"/>
              <a:t>states at very </a:t>
            </a:r>
            <a:r>
              <a:rPr lang="en-US" b="1"/>
              <a:t>different timescales.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/>
              <a:t>Also note that Noah-LSM has </a:t>
            </a:r>
            <a:r>
              <a:rPr lang="en-US" b="1"/>
              <a:t>separate parameterizations for cold season processes</a:t>
            </a:r>
            <a:r>
              <a:rPr lang="en-US" b="0"/>
              <a:t>; </a:t>
            </a:r>
            <a:r>
              <a:rPr lang="en-US" b="1"/>
              <a:t>no distinction </a:t>
            </a:r>
            <a:r>
              <a:rPr lang="en-US" b="0"/>
              <a:t>is explicitly made </a:t>
            </a:r>
            <a:r>
              <a:rPr lang="en-US" b="1"/>
              <a:t>in my modeling</a:t>
            </a:r>
            <a:endParaRPr b="1"/>
          </a:p>
        </p:txBody>
      </p:sp>
      <p:sp>
        <p:nvSpPr>
          <p:cNvPr id="178" name="Google Shape;178;g2b2d3d070b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2d3d070b2_1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Training period includes 5 full years, validation and testing data are drawn from 2 years (2016 and 2018)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During data prep, time series are partitioned into non-overlapping continuous 72h time segments to avoid contamination by interdependent training samples.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Samples are normalized to conform to a gaussian with mean=0 and stdev=1 and are thoroughly shuffled.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At training time, a random time of day is selected as the </a:t>
            </a:r>
            <a:r>
              <a:rPr lang="en-US" b="1"/>
              <a:t>“present”</a:t>
            </a:r>
            <a:r>
              <a:rPr lang="en-US"/>
              <a:t>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12h of </a:t>
            </a:r>
            <a:r>
              <a:rPr lang="en-US" b="1"/>
              <a:t>”past” </a:t>
            </a:r>
            <a:r>
              <a:rPr lang="en-US"/>
              <a:t>data are returned as a “</a:t>
            </a:r>
            <a:r>
              <a:rPr lang="en-US" b="1"/>
              <a:t>window</a:t>
            </a:r>
            <a:r>
              <a:rPr lang="en-US"/>
              <a:t>” to initialize the model.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12h of </a:t>
            </a:r>
            <a:r>
              <a:rPr lang="en-US" b="1"/>
              <a:t>“future” </a:t>
            </a:r>
            <a:r>
              <a:rPr lang="en-US"/>
              <a:t>data are returned as a </a:t>
            </a:r>
            <a:r>
              <a:rPr lang="en-US" b="1"/>
              <a:t>“horizon” </a:t>
            </a:r>
            <a:r>
              <a:rPr lang="en-US"/>
              <a:t>separated into covariate input forcings and truth labels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Used Adam to optimize for RMSE of soil moisture values at all depth levels simultaneously.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At each stage, trained multiple models while varying hyperparameters like layer count, node count, learning rate, activation function, regularization type.</a:t>
            </a:r>
            <a:endParaRPr/>
          </a:p>
        </p:txBody>
      </p:sp>
      <p:sp>
        <p:nvSpPr>
          <p:cNvPr id="187" name="Google Shape;187;g2b2d3d070b2_1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2d3d070b2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Feed-forward architecture consists only of densely-connected layers, which only recieve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atmospheric forcings and soil states from the previous timestep (X</a:t>
            </a:r>
            <a:r>
              <a:rPr lang="en-US" baseline="-25000"/>
              <a:t>t-1</a:t>
            </a:r>
            <a:r>
              <a:rPr lang="en-US" baseline="0"/>
              <a:t> and Y</a:t>
            </a:r>
            <a:r>
              <a:rPr lang="en-US" baseline="-25000"/>
              <a:t>t-1</a:t>
            </a:r>
            <a:r>
              <a:rPr lang="en-US" baseline="0"/>
              <a:t>)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/>
              <a:t>atmospheric forcings from the current timestep (X</a:t>
            </a:r>
            <a:r>
              <a:rPr lang="en-US" baseline="-25000"/>
              <a:t>t</a:t>
            </a:r>
            <a:r>
              <a:rPr lang="en-US" baseline="0"/>
              <a:t>)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aseline="0"/>
              <a:t>static data (S)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No internal context is stored by the model and passed between timesteps; only the prediction outputs.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/>
          </a:p>
        </p:txBody>
      </p:sp>
      <p:sp>
        <p:nvSpPr>
          <p:cNvPr id="214" name="Google Shape;214;g2b2d3d070b2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2d3d070b2_1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Somewhat unsurprisingly, prediction error at each timestep has a tendancy to compound and cause results to rapidly diverge from actual values.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Left: typical example of divergence of predictions with a 12 hour horizon.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Right: overall average MAE at each prediction horizon shows the effect of error accumulation</a:t>
            </a:r>
            <a:endParaRPr/>
          </a:p>
        </p:txBody>
      </p:sp>
      <p:sp>
        <p:nvSpPr>
          <p:cNvPr id="358" name="Google Shape;358;g2b2d3d070b2_1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2d3d070b2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Value distributions at each depth level tend to capture the overall range and mean values, but have several peaks.</a:t>
            </a:r>
            <a:endParaRPr/>
          </a:p>
        </p:txBody>
      </p:sp>
      <p:sp>
        <p:nvSpPr>
          <p:cNvPr id="366" name="Google Shape;366;g2b2d3d070b2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b2d3d070b2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LSTM architectures facilitate the retention of information across sequence steps by </a:t>
            </a:r>
            <a:r>
              <a:rPr lang="en-US" b="1"/>
              <a:t>managing a hidden context vector </a:t>
            </a:r>
            <a:r>
              <a:rPr lang="en-US"/>
              <a:t>(C</a:t>
            </a:r>
            <a:r>
              <a:rPr lang="en-US" baseline="-25000"/>
              <a:t>t</a:t>
            </a:r>
            <a:r>
              <a:rPr lang="en-US" baseline="0"/>
              <a:t>)</a:t>
            </a:r>
            <a:r>
              <a:rPr lang="en-US"/>
              <a:t> passed between cells.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Context vector is kept stable by </a:t>
            </a:r>
            <a:r>
              <a:rPr lang="en-US" b="1"/>
              <a:t>never being directly subjected to a learned matrix transform</a:t>
            </a:r>
            <a:r>
              <a:rPr lang="en-US"/>
              <a:t>, instead modified only by multiplied and added coefficients determined by 4 learned information gates which depend on inputs.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/>
              <a:t>Forget gate </a:t>
            </a:r>
            <a:r>
              <a:rPr lang="en-US"/>
              <a:t>emphasizes or diminishes context activations by multiplication ; </a:t>
            </a:r>
            <a:r>
              <a:rPr lang="en-US" b="1"/>
              <a:t>update gate </a:t>
            </a:r>
            <a:r>
              <a:rPr lang="en-US"/>
              <a:t>adds or subtracts from context vector, and </a:t>
            </a:r>
            <a:r>
              <a:rPr lang="en-US" b="1"/>
              <a:t>output gate </a:t>
            </a:r>
            <a:r>
              <a:rPr lang="en-US"/>
              <a:t>scales the context vector to generate the cell’s output.</a:t>
            </a:r>
            <a:endParaRPr/>
          </a:p>
        </p:txBody>
      </p:sp>
      <p:sp>
        <p:nvSpPr>
          <p:cNvPr id="373" name="Google Shape;373;g2b2d3d070b2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56307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04273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5"/>
          <p:cNvSpPr/>
          <p:nvPr/>
        </p:nvSpPr>
        <p:spPr>
          <a:xfrm rot="5400000">
            <a:off x="5676900" y="335686"/>
            <a:ext cx="838200" cy="121920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5"/>
          <p:cNvSpPr/>
          <p:nvPr/>
        </p:nvSpPr>
        <p:spPr>
          <a:xfrm>
            <a:off x="0" y="0"/>
            <a:ext cx="313267" cy="68580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791" y="6149178"/>
            <a:ext cx="66300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5991" y="6149178"/>
            <a:ext cx="2010779" cy="529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6"/>
          <p:cNvSpPr/>
          <p:nvPr/>
        </p:nvSpPr>
        <p:spPr>
          <a:xfrm>
            <a:off x="0" y="0"/>
            <a:ext cx="313267" cy="68580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238" y="14170"/>
            <a:ext cx="66300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6052" y="53347"/>
            <a:ext cx="2010779" cy="52950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8200" y="914400"/>
            <a:ext cx="10515600" cy="526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1999" cy="56868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914400"/>
            <a:ext cx="10515600" cy="526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0" y="0"/>
            <a:ext cx="313267" cy="68580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238" y="14170"/>
            <a:ext cx="66300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6052" y="53347"/>
            <a:ext cx="2010779" cy="52950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88952" cy="5669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liedsciences.nasa.gov/join-mission/training/english/arset-application-nasa-sport-land-information-system-sport-lis-soil" TargetMode="External"/><Relationship Id="rId7" Type="http://schemas.openxmlformats.org/officeDocument/2006/relationships/hyperlink" Target="https://doi.org/10.1029/2003JD00382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48550/arXiv.1608.08242" TargetMode="External"/><Relationship Id="rId5" Type="http://schemas.openxmlformats.org/officeDocument/2006/relationships/hyperlink" Target="https://doi.org/10.1029/2002JD003296" TargetMode="External"/><Relationship Id="rId4" Type="http://schemas.openxmlformats.org/officeDocument/2006/relationships/hyperlink" Target="https://doi.org/10.1016/j.jhydrol.2014.02.02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1524000" y="56307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3580"/>
              <a:t>Comparison of Multivariate Time Series Prediction Techniques for Emulating Noah-LSM Soil Moisture Outputs</a:t>
            </a:r>
            <a:endParaRPr/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1524000" y="3042739"/>
            <a:ext cx="9144000" cy="267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aseline="300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Mitchell Dodson</a:t>
            </a:r>
            <a:r>
              <a:rPr lang="en-US" sz="2400" baseline="30000"/>
              <a:t>1,2</a:t>
            </a:r>
            <a:r>
              <a:rPr lang="en-US"/>
              <a:t>, Dr. Christopher Hain</a:t>
            </a:r>
            <a:r>
              <a:rPr lang="en-US" baseline="30000"/>
              <a:t>2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baseline="30000"/>
              <a:t>1</a:t>
            </a:r>
            <a:r>
              <a:rPr lang="en-US" sz="1600"/>
              <a:t>University of Alabama in Huntsville</a:t>
            </a: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aseline="30000"/>
              <a:t>2</a:t>
            </a:r>
            <a:r>
              <a:rPr lang="en-US" sz="1600"/>
              <a:t>NASA Short-term Prediction Research and Transition Center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b2d3d070b2_1_401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LSTM next-step predictor</a:t>
            </a:r>
            <a:endParaRPr sz="3000" b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D45E0A-3F14-D4C9-3421-F5576B759FDD}"/>
              </a:ext>
            </a:extLst>
          </p:cNvPr>
          <p:cNvGrpSpPr/>
          <p:nvPr/>
        </p:nvGrpSpPr>
        <p:grpSpPr>
          <a:xfrm>
            <a:off x="2202705" y="3463542"/>
            <a:ext cx="7786598" cy="2949626"/>
            <a:chOff x="2202705" y="3463542"/>
            <a:chExt cx="7786598" cy="2949626"/>
          </a:xfrm>
        </p:grpSpPr>
        <p:sp>
          <p:nvSpPr>
            <p:cNvPr id="435" name="Google Shape;435;g2b2d3d070b2_1_401"/>
            <p:cNvSpPr/>
            <p:nvPr/>
          </p:nvSpPr>
          <p:spPr>
            <a:xfrm>
              <a:off x="2202705" y="3463542"/>
              <a:ext cx="7786598" cy="2949626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>
                  <a:solidFill>
                    <a:srgbClr val="0B5394"/>
                  </a:solidFill>
                </a:rPr>
                <a:t>LSTM Next-step Predictor</a:t>
              </a:r>
              <a:endParaRPr sz="1700"/>
            </a:p>
          </p:txBody>
        </p:sp>
        <p:sp>
          <p:nvSpPr>
            <p:cNvPr id="436" name="Google Shape;436;g2b2d3d070b2_1_401"/>
            <p:cNvSpPr/>
            <p:nvPr/>
          </p:nvSpPr>
          <p:spPr>
            <a:xfrm>
              <a:off x="2376948" y="4214111"/>
              <a:ext cx="4472006" cy="1624919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0B5394"/>
                  </a:solidFill>
                </a:rPr>
                <a:t>NSP</a:t>
              </a:r>
              <a:endParaRPr>
                <a:solidFill>
                  <a:srgbClr val="0B5394"/>
                </a:solidFill>
              </a:endParaRPr>
            </a:p>
          </p:txBody>
        </p:sp>
        <p:cxnSp>
          <p:nvCxnSpPr>
            <p:cNvPr id="437" name="Google Shape;437;g2b2d3d070b2_1_401"/>
            <p:cNvCxnSpPr/>
            <p:nvPr/>
          </p:nvCxnSpPr>
          <p:spPr>
            <a:xfrm>
              <a:off x="5629191" y="5615863"/>
              <a:ext cx="171686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g2b2d3d070b2_1_401"/>
            <p:cNvCxnSpPr/>
            <p:nvPr/>
          </p:nvCxnSpPr>
          <p:spPr>
            <a:xfrm>
              <a:off x="6165024" y="4518121"/>
              <a:ext cx="171686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g2b2d3d070b2_1_401"/>
            <p:cNvCxnSpPr/>
            <p:nvPr/>
          </p:nvCxnSpPr>
          <p:spPr>
            <a:xfrm rot="10800000">
              <a:off x="9462657" y="5425359"/>
              <a:ext cx="1632" cy="490988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g2b2d3d070b2_1_401"/>
            <p:cNvCxnSpPr/>
            <p:nvPr/>
          </p:nvCxnSpPr>
          <p:spPr>
            <a:xfrm rot="10800000">
              <a:off x="8932413" y="5425359"/>
              <a:ext cx="1632" cy="490988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g2b2d3d070b2_1_401"/>
            <p:cNvCxnSpPr>
              <a:endCxn id="442" idx="2"/>
            </p:cNvCxnSpPr>
            <p:nvPr/>
          </p:nvCxnSpPr>
          <p:spPr>
            <a:xfrm rot="10800000">
              <a:off x="8006024" y="4102681"/>
              <a:ext cx="900" cy="1161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g2b2d3d070b2_1_401"/>
            <p:cNvCxnSpPr>
              <a:stCxn id="444" idx="0"/>
            </p:cNvCxnSpPr>
            <p:nvPr/>
          </p:nvCxnSpPr>
          <p:spPr>
            <a:xfrm rot="10800000">
              <a:off x="8045292" y="5425248"/>
              <a:ext cx="1500" cy="491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g2b2d3d070b2_1_401"/>
            <p:cNvCxnSpPr/>
            <p:nvPr/>
          </p:nvCxnSpPr>
          <p:spPr>
            <a:xfrm rot="10800000">
              <a:off x="7444224" y="5425359"/>
              <a:ext cx="1632" cy="490988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6" name="Google Shape;446;g2b2d3d070b2_1_401"/>
            <p:cNvSpPr txBox="1"/>
            <p:nvPr/>
          </p:nvSpPr>
          <p:spPr>
            <a:xfrm>
              <a:off x="7099777" y="5916354"/>
              <a:ext cx="996499" cy="380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/>
                <a:t>[X,</a:t>
              </a:r>
              <a:r>
                <a:rPr lang="en-US" sz="1300" b="1">
                  <a:solidFill>
                    <a:srgbClr val="FF0000"/>
                  </a:solidFill>
                </a:rPr>
                <a:t>Y</a:t>
              </a:r>
              <a:r>
                <a:rPr lang="en-US" sz="1300" b="1"/>
                <a:t>]</a:t>
              </a:r>
              <a:r>
                <a:rPr lang="en-US" sz="1300" b="1" baseline="-25000"/>
                <a:t>t+1</a:t>
              </a:r>
              <a:endParaRPr sz="1300" b="1"/>
            </a:p>
          </p:txBody>
        </p:sp>
        <p:cxnSp>
          <p:nvCxnSpPr>
            <p:cNvPr id="447" name="Google Shape;447;g2b2d3d070b2_1_401"/>
            <p:cNvCxnSpPr>
              <a:stCxn id="448" idx="1"/>
            </p:cNvCxnSpPr>
            <p:nvPr/>
          </p:nvCxnSpPr>
          <p:spPr>
            <a:xfrm rot="10800000">
              <a:off x="5742549" y="4815835"/>
              <a:ext cx="681000" cy="37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9" name="Google Shape;449;g2b2d3d070b2_1_401"/>
            <p:cNvSpPr/>
            <p:nvPr/>
          </p:nvSpPr>
          <p:spPr>
            <a:xfrm>
              <a:off x="2685313" y="5128619"/>
              <a:ext cx="739622" cy="595989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LSTM</a:t>
              </a:r>
              <a:endParaRPr b="1"/>
            </a:p>
          </p:txBody>
        </p:sp>
        <p:cxnSp>
          <p:nvCxnSpPr>
            <p:cNvPr id="450" name="Google Shape;450;g2b2d3d070b2_1_401"/>
            <p:cNvCxnSpPr/>
            <p:nvPr/>
          </p:nvCxnSpPr>
          <p:spPr>
            <a:xfrm>
              <a:off x="3417160" y="5267660"/>
              <a:ext cx="171686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g2b2d3d070b2_1_401"/>
            <p:cNvCxnSpPr/>
            <p:nvPr/>
          </p:nvCxnSpPr>
          <p:spPr>
            <a:xfrm>
              <a:off x="3417160" y="5559456"/>
              <a:ext cx="171686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g2b2d3d070b2_1_401"/>
            <p:cNvCxnSpPr/>
            <p:nvPr/>
          </p:nvCxnSpPr>
          <p:spPr>
            <a:xfrm rot="5400000">
              <a:off x="2752481" y="5838424"/>
              <a:ext cx="228117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g2b2d3d070b2_1_401"/>
            <p:cNvCxnSpPr/>
            <p:nvPr/>
          </p:nvCxnSpPr>
          <p:spPr>
            <a:xfrm>
              <a:off x="3502416" y="4999109"/>
              <a:ext cx="979" cy="218874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g2b2d3d070b2_1_401"/>
            <p:cNvCxnSpPr/>
            <p:nvPr/>
          </p:nvCxnSpPr>
          <p:spPr>
            <a:xfrm>
              <a:off x="3502416" y="5316375"/>
              <a:ext cx="979" cy="243276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5" name="Google Shape;455;g2b2d3d070b2_1_401"/>
            <p:cNvSpPr/>
            <p:nvPr/>
          </p:nvSpPr>
          <p:spPr>
            <a:xfrm>
              <a:off x="3588871" y="5128619"/>
              <a:ext cx="739622" cy="595989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LSTM</a:t>
              </a:r>
              <a:endParaRPr b="1"/>
            </a:p>
          </p:txBody>
        </p:sp>
        <p:cxnSp>
          <p:nvCxnSpPr>
            <p:cNvPr id="456" name="Google Shape;456;g2b2d3d070b2_1_401"/>
            <p:cNvCxnSpPr/>
            <p:nvPr/>
          </p:nvCxnSpPr>
          <p:spPr>
            <a:xfrm>
              <a:off x="4320718" y="5267660"/>
              <a:ext cx="171686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g2b2d3d070b2_1_401"/>
            <p:cNvCxnSpPr/>
            <p:nvPr/>
          </p:nvCxnSpPr>
          <p:spPr>
            <a:xfrm>
              <a:off x="4320718" y="5559456"/>
              <a:ext cx="171686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g2b2d3d070b2_1_401"/>
            <p:cNvCxnSpPr/>
            <p:nvPr/>
          </p:nvCxnSpPr>
          <p:spPr>
            <a:xfrm rot="5400000">
              <a:off x="3656039" y="5838424"/>
              <a:ext cx="228117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g2b2d3d070b2_1_401"/>
            <p:cNvCxnSpPr/>
            <p:nvPr/>
          </p:nvCxnSpPr>
          <p:spPr>
            <a:xfrm>
              <a:off x="4405974" y="4999109"/>
              <a:ext cx="979" cy="218874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g2b2d3d070b2_1_401"/>
            <p:cNvCxnSpPr/>
            <p:nvPr/>
          </p:nvCxnSpPr>
          <p:spPr>
            <a:xfrm>
              <a:off x="4405974" y="5316375"/>
              <a:ext cx="979" cy="243276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1" name="Google Shape;461;g2b2d3d070b2_1_401"/>
            <p:cNvSpPr/>
            <p:nvPr/>
          </p:nvSpPr>
          <p:spPr>
            <a:xfrm>
              <a:off x="3322788" y="4386094"/>
              <a:ext cx="739622" cy="595989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LSTM</a:t>
              </a:r>
              <a:endParaRPr b="1"/>
            </a:p>
          </p:txBody>
        </p:sp>
        <p:cxnSp>
          <p:nvCxnSpPr>
            <p:cNvPr id="462" name="Google Shape;462;g2b2d3d070b2_1_401"/>
            <p:cNvCxnSpPr/>
            <p:nvPr/>
          </p:nvCxnSpPr>
          <p:spPr>
            <a:xfrm>
              <a:off x="4054635" y="4525134"/>
              <a:ext cx="171686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g2b2d3d070b2_1_401"/>
            <p:cNvCxnSpPr/>
            <p:nvPr/>
          </p:nvCxnSpPr>
          <p:spPr>
            <a:xfrm>
              <a:off x="4054635" y="4816931"/>
              <a:ext cx="171686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g2b2d3d070b2_1_401"/>
            <p:cNvCxnSpPr/>
            <p:nvPr/>
          </p:nvCxnSpPr>
          <p:spPr>
            <a:xfrm rot="5400000">
              <a:off x="3389956" y="5095899"/>
              <a:ext cx="228117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g2b2d3d070b2_1_401"/>
            <p:cNvCxnSpPr/>
            <p:nvPr/>
          </p:nvCxnSpPr>
          <p:spPr>
            <a:xfrm>
              <a:off x="4139891" y="4573850"/>
              <a:ext cx="979" cy="243276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6" name="Google Shape;466;g2b2d3d070b2_1_401"/>
            <p:cNvSpPr/>
            <p:nvPr/>
          </p:nvSpPr>
          <p:spPr>
            <a:xfrm>
              <a:off x="4226346" y="4386094"/>
              <a:ext cx="739622" cy="595989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LSTM</a:t>
              </a:r>
              <a:endParaRPr b="1"/>
            </a:p>
          </p:txBody>
        </p:sp>
        <p:cxnSp>
          <p:nvCxnSpPr>
            <p:cNvPr id="467" name="Google Shape;467;g2b2d3d070b2_1_401"/>
            <p:cNvCxnSpPr/>
            <p:nvPr/>
          </p:nvCxnSpPr>
          <p:spPr>
            <a:xfrm>
              <a:off x="4958193" y="4525134"/>
              <a:ext cx="171686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g2b2d3d070b2_1_401"/>
            <p:cNvCxnSpPr/>
            <p:nvPr/>
          </p:nvCxnSpPr>
          <p:spPr>
            <a:xfrm>
              <a:off x="4958193" y="4816931"/>
              <a:ext cx="171686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g2b2d3d070b2_1_401"/>
            <p:cNvCxnSpPr/>
            <p:nvPr/>
          </p:nvCxnSpPr>
          <p:spPr>
            <a:xfrm rot="5400000">
              <a:off x="4293514" y="5095899"/>
              <a:ext cx="228117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g2b2d3d070b2_1_401"/>
            <p:cNvCxnSpPr/>
            <p:nvPr/>
          </p:nvCxnSpPr>
          <p:spPr>
            <a:xfrm>
              <a:off x="5043449" y="4573850"/>
              <a:ext cx="979" cy="243276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g2b2d3d070b2_1_401"/>
            <p:cNvCxnSpPr/>
            <p:nvPr/>
          </p:nvCxnSpPr>
          <p:spPr>
            <a:xfrm>
              <a:off x="5544287" y="5267660"/>
              <a:ext cx="171686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2" name="Google Shape;472;g2b2d3d070b2_1_401"/>
            <p:cNvSpPr/>
            <p:nvPr/>
          </p:nvSpPr>
          <p:spPr>
            <a:xfrm>
              <a:off x="4935355" y="5128619"/>
              <a:ext cx="739622" cy="595989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LSTM</a:t>
              </a:r>
              <a:endParaRPr b="1"/>
            </a:p>
          </p:txBody>
        </p:sp>
        <p:cxnSp>
          <p:nvCxnSpPr>
            <p:cNvPr id="473" name="Google Shape;473;g2b2d3d070b2_1_401"/>
            <p:cNvCxnSpPr/>
            <p:nvPr/>
          </p:nvCxnSpPr>
          <p:spPr>
            <a:xfrm rot="5400000">
              <a:off x="5002523" y="5838424"/>
              <a:ext cx="228117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g2b2d3d070b2_1_401"/>
            <p:cNvCxnSpPr/>
            <p:nvPr/>
          </p:nvCxnSpPr>
          <p:spPr>
            <a:xfrm>
              <a:off x="5785559" y="4836606"/>
              <a:ext cx="11424" cy="77937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5" name="Google Shape;475;g2b2d3d070b2_1_401"/>
            <p:cNvSpPr/>
            <p:nvPr/>
          </p:nvSpPr>
          <p:spPr>
            <a:xfrm>
              <a:off x="5572831" y="4386094"/>
              <a:ext cx="739622" cy="595989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LSTM</a:t>
              </a:r>
              <a:endParaRPr b="1"/>
            </a:p>
          </p:txBody>
        </p:sp>
        <p:grpSp>
          <p:nvGrpSpPr>
            <p:cNvPr id="476" name="Google Shape;476;g2b2d3d070b2_1_401"/>
            <p:cNvGrpSpPr/>
            <p:nvPr/>
          </p:nvGrpSpPr>
          <p:grpSpPr>
            <a:xfrm>
              <a:off x="5234721" y="4626005"/>
              <a:ext cx="233241" cy="63365"/>
              <a:chOff x="2938450" y="1614500"/>
              <a:chExt cx="233500" cy="47700"/>
            </a:xfrm>
          </p:grpSpPr>
          <p:sp>
            <p:nvSpPr>
              <p:cNvPr id="477" name="Google Shape;477;g2b2d3d070b2_1_401"/>
              <p:cNvSpPr/>
              <p:nvPr/>
            </p:nvSpPr>
            <p:spPr>
              <a:xfrm>
                <a:off x="2938450" y="1614500"/>
                <a:ext cx="52500" cy="477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g2b2d3d070b2_1_401"/>
              <p:cNvSpPr/>
              <p:nvPr/>
            </p:nvSpPr>
            <p:spPr>
              <a:xfrm>
                <a:off x="3028950" y="1614500"/>
                <a:ext cx="52500" cy="477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g2b2d3d070b2_1_401"/>
              <p:cNvSpPr/>
              <p:nvPr/>
            </p:nvSpPr>
            <p:spPr>
              <a:xfrm>
                <a:off x="3119450" y="1614500"/>
                <a:ext cx="52500" cy="477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0" name="Google Shape;480;g2b2d3d070b2_1_401"/>
            <p:cNvSpPr/>
            <p:nvPr/>
          </p:nvSpPr>
          <p:spPr>
            <a:xfrm>
              <a:off x="4597264" y="5359678"/>
              <a:ext cx="52550" cy="6322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g2b2d3d070b2_1_401"/>
            <p:cNvSpPr/>
            <p:nvPr/>
          </p:nvSpPr>
          <p:spPr>
            <a:xfrm>
              <a:off x="4687665" y="5359678"/>
              <a:ext cx="52550" cy="6322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g2b2d3d070b2_1_401"/>
            <p:cNvSpPr/>
            <p:nvPr/>
          </p:nvSpPr>
          <p:spPr>
            <a:xfrm>
              <a:off x="4778066" y="5359678"/>
              <a:ext cx="52550" cy="6322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g2b2d3d070b2_1_401"/>
            <p:cNvSpPr txBox="1"/>
            <p:nvPr/>
          </p:nvSpPr>
          <p:spPr>
            <a:xfrm>
              <a:off x="2529409" y="5952702"/>
              <a:ext cx="917837" cy="380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/>
                <a:t>[X,Y]</a:t>
              </a:r>
              <a:r>
                <a:rPr lang="en-US" sz="1300" b="1" baseline="-25000"/>
                <a:t>t-w</a:t>
              </a:r>
              <a:endParaRPr sz="1300" b="1"/>
            </a:p>
          </p:txBody>
        </p:sp>
        <p:sp>
          <p:nvSpPr>
            <p:cNvPr id="484" name="Google Shape;484;g2b2d3d070b2_1_401"/>
            <p:cNvSpPr txBox="1"/>
            <p:nvPr/>
          </p:nvSpPr>
          <p:spPr>
            <a:xfrm>
              <a:off x="3410642" y="5952702"/>
              <a:ext cx="996499" cy="380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/>
                <a:t>[X,Y]</a:t>
              </a:r>
              <a:r>
                <a:rPr lang="en-US" sz="1300" b="1" baseline="-25000"/>
                <a:t>t-w+1</a:t>
              </a:r>
              <a:endParaRPr sz="1300" b="1"/>
            </a:p>
          </p:txBody>
        </p:sp>
        <p:sp>
          <p:nvSpPr>
            <p:cNvPr id="485" name="Google Shape;485;g2b2d3d070b2_1_401"/>
            <p:cNvSpPr txBox="1"/>
            <p:nvPr/>
          </p:nvSpPr>
          <p:spPr>
            <a:xfrm>
              <a:off x="4769875" y="5952702"/>
              <a:ext cx="996499" cy="380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/>
                <a:t>[X,Y]</a:t>
              </a:r>
              <a:r>
                <a:rPr lang="en-US" sz="1300" b="1" baseline="-25000"/>
                <a:t>t</a:t>
              </a:r>
              <a:endParaRPr sz="1300" b="1"/>
            </a:p>
          </p:txBody>
        </p:sp>
        <p:sp>
          <p:nvSpPr>
            <p:cNvPr id="486" name="Google Shape;486;g2b2d3d070b2_1_401"/>
            <p:cNvSpPr/>
            <p:nvPr/>
          </p:nvSpPr>
          <p:spPr>
            <a:xfrm>
              <a:off x="4454421" y="6074541"/>
              <a:ext cx="52550" cy="6322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g2b2d3d070b2_1_401"/>
            <p:cNvSpPr/>
            <p:nvPr/>
          </p:nvSpPr>
          <p:spPr>
            <a:xfrm>
              <a:off x="4544822" y="6074541"/>
              <a:ext cx="52550" cy="6322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g2b2d3d070b2_1_401"/>
            <p:cNvSpPr/>
            <p:nvPr/>
          </p:nvSpPr>
          <p:spPr>
            <a:xfrm>
              <a:off x="4635222" y="6074541"/>
              <a:ext cx="52550" cy="6322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g2b2d3d070b2_1_401"/>
            <p:cNvSpPr txBox="1"/>
            <p:nvPr/>
          </p:nvSpPr>
          <p:spPr>
            <a:xfrm>
              <a:off x="6333696" y="3669129"/>
              <a:ext cx="493843" cy="380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rgbClr val="FF0000"/>
                  </a:solidFill>
                </a:rPr>
                <a:t>Y</a:t>
              </a:r>
              <a:r>
                <a:rPr lang="en-US" sz="1300" b="1" baseline="-25000">
                  <a:solidFill>
                    <a:srgbClr val="FF0000"/>
                  </a:solidFill>
                </a:rPr>
                <a:t>t</a:t>
              </a:r>
              <a:endParaRPr sz="1300" b="1">
                <a:solidFill>
                  <a:srgbClr val="FF0000"/>
                </a:solidFill>
              </a:endParaRPr>
            </a:p>
          </p:txBody>
        </p:sp>
        <p:sp>
          <p:nvSpPr>
            <p:cNvPr id="490" name="Google Shape;490;g2b2d3d070b2_1_401"/>
            <p:cNvSpPr txBox="1"/>
            <p:nvPr/>
          </p:nvSpPr>
          <p:spPr>
            <a:xfrm>
              <a:off x="6041257" y="5916348"/>
              <a:ext cx="313997" cy="380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/>
                <a:t>S</a:t>
              </a:r>
              <a:endParaRPr sz="1300" b="1"/>
            </a:p>
          </p:txBody>
        </p:sp>
        <p:cxnSp>
          <p:nvCxnSpPr>
            <p:cNvPr id="491" name="Google Shape;491;g2b2d3d070b2_1_401"/>
            <p:cNvCxnSpPr>
              <a:stCxn id="489" idx="3"/>
              <a:endCxn id="446" idx="1"/>
            </p:cNvCxnSpPr>
            <p:nvPr/>
          </p:nvCxnSpPr>
          <p:spPr>
            <a:xfrm>
              <a:off x="6827539" y="3859165"/>
              <a:ext cx="272238" cy="2247225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8" name="Google Shape;448;g2b2d3d070b2_1_401"/>
            <p:cNvSpPr/>
            <p:nvPr/>
          </p:nvSpPr>
          <p:spPr>
            <a:xfrm>
              <a:off x="6423549" y="4663599"/>
              <a:ext cx="313997" cy="380072"/>
            </a:xfrm>
            <a:prstGeom prst="roundRect">
              <a:avLst>
                <a:gd name="adj" fmla="val 1666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D</a:t>
              </a:r>
              <a:endParaRPr b="1"/>
            </a:p>
          </p:txBody>
        </p:sp>
        <p:sp>
          <p:nvSpPr>
            <p:cNvPr id="492" name="Google Shape;492;g2b2d3d070b2_1_401"/>
            <p:cNvSpPr/>
            <p:nvPr/>
          </p:nvSpPr>
          <p:spPr>
            <a:xfrm>
              <a:off x="7184327" y="4899447"/>
              <a:ext cx="996499" cy="84555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B5394"/>
                  </a:solidFill>
                </a:rPr>
                <a:t>NSP</a:t>
              </a:r>
              <a:endParaRPr sz="1600" b="1">
                <a:solidFill>
                  <a:srgbClr val="0B5394"/>
                </a:solidFill>
              </a:endParaRPr>
            </a:p>
          </p:txBody>
        </p:sp>
        <p:sp>
          <p:nvSpPr>
            <p:cNvPr id="444" name="Google Shape;444;g2b2d3d070b2_1_401"/>
            <p:cNvSpPr txBox="1"/>
            <p:nvPr/>
          </p:nvSpPr>
          <p:spPr>
            <a:xfrm>
              <a:off x="7889793" y="5916348"/>
              <a:ext cx="313997" cy="380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/>
                <a:t>S</a:t>
              </a:r>
              <a:endParaRPr sz="1300" b="1"/>
            </a:p>
          </p:txBody>
        </p:sp>
        <p:sp>
          <p:nvSpPr>
            <p:cNvPr id="442" name="Google Shape;442;g2b2d3d070b2_1_401"/>
            <p:cNvSpPr txBox="1"/>
            <p:nvPr/>
          </p:nvSpPr>
          <p:spPr>
            <a:xfrm>
              <a:off x="7759103" y="3665672"/>
              <a:ext cx="493843" cy="437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rgbClr val="FF0000"/>
                  </a:solidFill>
                </a:rPr>
                <a:t>Y</a:t>
              </a:r>
              <a:r>
                <a:rPr lang="en-US" sz="1300" b="1" baseline="-25000">
                  <a:solidFill>
                    <a:srgbClr val="FF0000"/>
                  </a:solidFill>
                </a:rPr>
                <a:t>t+1</a:t>
              </a:r>
              <a:endParaRPr sz="1300" b="1">
                <a:solidFill>
                  <a:srgbClr val="FF0000"/>
                </a:solidFill>
              </a:endParaRPr>
            </a:p>
          </p:txBody>
        </p:sp>
        <p:cxnSp>
          <p:nvCxnSpPr>
            <p:cNvPr id="493" name="Google Shape;493;g2b2d3d070b2_1_401"/>
            <p:cNvCxnSpPr>
              <a:stCxn id="442" idx="3"/>
              <a:endCxn id="494" idx="1"/>
            </p:cNvCxnSpPr>
            <p:nvPr/>
          </p:nvCxnSpPr>
          <p:spPr>
            <a:xfrm>
              <a:off x="8252946" y="3884177"/>
              <a:ext cx="315000" cy="2222100"/>
            </a:xfrm>
            <a:prstGeom prst="bentConnector3">
              <a:avLst>
                <a:gd name="adj1" fmla="val 49994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4" name="Google Shape;494;g2b2d3d070b2_1_401"/>
            <p:cNvSpPr txBox="1"/>
            <p:nvPr/>
          </p:nvSpPr>
          <p:spPr>
            <a:xfrm>
              <a:off x="8567887" y="5916354"/>
              <a:ext cx="996499" cy="380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/>
                <a:t>[X,</a:t>
              </a:r>
              <a:r>
                <a:rPr lang="en-US" sz="1300" b="1">
                  <a:solidFill>
                    <a:srgbClr val="FF0000"/>
                  </a:solidFill>
                </a:rPr>
                <a:t>Y</a:t>
              </a:r>
              <a:r>
                <a:rPr lang="en-US" sz="1300" b="1"/>
                <a:t>]</a:t>
              </a:r>
              <a:r>
                <a:rPr lang="en-US" sz="1300" b="1" baseline="-25000"/>
                <a:t>t+2</a:t>
              </a:r>
              <a:endParaRPr sz="1300" b="1"/>
            </a:p>
          </p:txBody>
        </p:sp>
        <p:cxnSp>
          <p:nvCxnSpPr>
            <p:cNvPr id="495" name="Google Shape;495;g2b2d3d070b2_1_401"/>
            <p:cNvCxnSpPr>
              <a:endCxn id="496" idx="2"/>
            </p:cNvCxnSpPr>
            <p:nvPr/>
          </p:nvCxnSpPr>
          <p:spPr>
            <a:xfrm rot="10800000">
              <a:off x="9438634" y="4107645"/>
              <a:ext cx="24300" cy="1130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7" name="Google Shape;497;g2b2d3d070b2_1_401"/>
            <p:cNvSpPr/>
            <p:nvPr/>
          </p:nvSpPr>
          <p:spPr>
            <a:xfrm>
              <a:off x="8616936" y="4904411"/>
              <a:ext cx="996499" cy="84555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B5394"/>
                  </a:solidFill>
                </a:rPr>
                <a:t>NSP</a:t>
              </a:r>
              <a:endParaRPr sz="1600" b="1">
                <a:solidFill>
                  <a:srgbClr val="0B5394"/>
                </a:solidFill>
              </a:endParaRPr>
            </a:p>
          </p:txBody>
        </p:sp>
        <p:sp>
          <p:nvSpPr>
            <p:cNvPr id="498" name="Google Shape;498;g2b2d3d070b2_1_401"/>
            <p:cNvSpPr txBox="1"/>
            <p:nvPr/>
          </p:nvSpPr>
          <p:spPr>
            <a:xfrm>
              <a:off x="9322403" y="5921312"/>
              <a:ext cx="313997" cy="380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/>
                <a:t>S</a:t>
              </a:r>
              <a:endParaRPr sz="1300" b="1"/>
            </a:p>
          </p:txBody>
        </p:sp>
        <p:sp>
          <p:nvSpPr>
            <p:cNvPr id="496" name="Google Shape;496;g2b2d3d070b2_1_401"/>
            <p:cNvSpPr txBox="1"/>
            <p:nvPr/>
          </p:nvSpPr>
          <p:spPr>
            <a:xfrm>
              <a:off x="9191712" y="3670636"/>
              <a:ext cx="493843" cy="437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solidFill>
                    <a:srgbClr val="FF0000"/>
                  </a:solidFill>
                </a:rPr>
                <a:t>Y</a:t>
              </a:r>
              <a:r>
                <a:rPr lang="en-US" sz="1300" b="1" baseline="-25000">
                  <a:solidFill>
                    <a:srgbClr val="FF0000"/>
                  </a:solidFill>
                </a:rPr>
                <a:t>t+2</a:t>
              </a:r>
              <a:endParaRPr sz="1300" b="1">
                <a:solidFill>
                  <a:srgbClr val="FF0000"/>
                </a:solidFill>
              </a:endParaRPr>
            </a:p>
          </p:txBody>
        </p:sp>
        <p:cxnSp>
          <p:nvCxnSpPr>
            <p:cNvPr id="502" name="Google Shape;502;g2b2d3d070b2_1_401"/>
            <p:cNvCxnSpPr>
              <a:stCxn id="489" idx="2"/>
              <a:endCxn id="448" idx="0"/>
            </p:cNvCxnSpPr>
            <p:nvPr/>
          </p:nvCxnSpPr>
          <p:spPr>
            <a:xfrm flipH="1">
              <a:off x="6580548" y="4049201"/>
              <a:ext cx="70" cy="614398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g2b2d3d070b2_1_401"/>
            <p:cNvCxnSpPr>
              <a:stCxn id="490" idx="0"/>
              <a:endCxn id="448" idx="2"/>
            </p:cNvCxnSpPr>
            <p:nvPr/>
          </p:nvCxnSpPr>
          <p:spPr>
            <a:xfrm rot="-5400000">
              <a:off x="5953006" y="5288898"/>
              <a:ext cx="872700" cy="382200"/>
            </a:xfrm>
            <a:prstGeom prst="bentConnector3">
              <a:avLst>
                <a:gd name="adj1" fmla="val 50008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4" name="Google Shape;504;g2b2d3d070b2_1_401"/>
          <p:cNvSpPr txBox="1"/>
          <p:nvPr/>
        </p:nvSpPr>
        <p:spPr>
          <a:xfrm>
            <a:off x="838825" y="1020450"/>
            <a:ext cx="10515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lack of an extended input sequence in the feed-forward approach may limit the network’s ability to learn temporal patterns of soil moisture dynamics.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next-step predictor approach initializes the model with a 12-hour window of past forcings and soil moisture states, followed by a dense layer generating each output.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Similar to the feed-forward model, past outputs are cycled back into subsequent inputs.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2d3d070b2_1_940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Results from LSTM next-step predictor</a:t>
            </a:r>
            <a:endParaRPr sz="3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" name="Google Shape;512;g2b2d3d070b2_1_9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35400" y="859550"/>
                <a:ext cx="10776000" cy="219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Char char="-"/>
                </a:pPr>
                <a:r>
                  <a:rPr lang="en-US" sz="2400">
                    <a:solidFill>
                      <a:srgbClr val="000000"/>
                    </a:solidFill>
                  </a:rPr>
                  <a:t>The LSTM-based next-step predictor still accumulates error as horizon distance increases, however the value distribution over testing data adheres more closely to the true distribution; </a:t>
                </a:r>
                <a:r>
                  <a:rPr lang="en-US" sz="2400" b="1">
                    <a:solidFill>
                      <a:srgbClr val="000000"/>
                    </a:solidFill>
                  </a:rPr>
                  <a:t>error is about 2.5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>
                    <a:solidFill>
                      <a:srgbClr val="000000"/>
                    </a:solidFill>
                  </a:rPr>
                  <a:t> lower </a:t>
                </a:r>
                <a:r>
                  <a:rPr lang="en-US" sz="2400">
                    <a:solidFill>
                      <a:srgbClr val="000000"/>
                    </a:solidFill>
                  </a:rPr>
                  <a:t>than the feed-forward model.</a:t>
                </a:r>
                <a:endParaRPr sz="2400">
                  <a:solidFill>
                    <a:srgbClr val="000000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</a:endParaRP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Char char="-"/>
                </a:pPr>
                <a:r>
                  <a:rPr lang="en-US" sz="2400">
                    <a:solidFill>
                      <a:srgbClr val="000000"/>
                    </a:solidFill>
                  </a:rPr>
                  <a:t>Re-initializing the 12h input window for each additional prediction horizon is computationally expensive (about 4x the execution time of feed-forward model).</a:t>
                </a:r>
                <a:endParaRPr sz="240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512" name="Google Shape;512;g2b2d3d070b2_1_9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35400" y="859550"/>
                <a:ext cx="10776000" cy="2194735"/>
              </a:xfrm>
              <a:prstGeom prst="rect">
                <a:avLst/>
              </a:prstGeom>
              <a:blipFill>
                <a:blip r:embed="rId3"/>
                <a:stretch>
                  <a:fillRect l="-118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DDF304-DC25-2C6D-23C9-E211F93E6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960" y="2953894"/>
            <a:ext cx="4998040" cy="3748530"/>
          </a:xfrm>
          <a:prstGeom prst="rect">
            <a:avLst/>
          </a:prstGeom>
        </p:spPr>
      </p:pic>
      <p:pic>
        <p:nvPicPr>
          <p:cNvPr id="7" name="Picture 6" descr="A group of graphs showing different types of soil&#10;&#10;Description automatically generated">
            <a:extLst>
              <a:ext uri="{FF2B5EF4-FFF2-40B4-BE49-F238E27FC236}">
                <a16:creationId xmlns:a16="http://schemas.microsoft.com/office/drawing/2014/main" id="{8C4DA189-B0E2-4699-6D03-C6B15851D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962" y="2893939"/>
            <a:ext cx="5157920" cy="38684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b2d3d070b2_1_262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LSTM sequence predictor</a:t>
            </a:r>
            <a:endParaRPr sz="3000" b="1"/>
          </a:p>
        </p:txBody>
      </p:sp>
      <p:sp>
        <p:nvSpPr>
          <p:cNvPr id="518" name="Google Shape;518;g2b2d3d070b2_1_262"/>
          <p:cNvSpPr/>
          <p:nvPr/>
        </p:nvSpPr>
        <p:spPr>
          <a:xfrm>
            <a:off x="1146000" y="3460625"/>
            <a:ext cx="9900000" cy="30336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0B5394"/>
                </a:solidFill>
              </a:rPr>
              <a:t>LSTM Sequence Predictor</a:t>
            </a:r>
            <a:endParaRPr sz="1700"/>
          </a:p>
        </p:txBody>
      </p:sp>
      <p:sp>
        <p:nvSpPr>
          <p:cNvPr id="519" name="Google Shape;519;g2b2d3d070b2_1_262"/>
          <p:cNvSpPr/>
          <p:nvPr/>
        </p:nvSpPr>
        <p:spPr>
          <a:xfrm>
            <a:off x="1663398" y="4040936"/>
            <a:ext cx="4472100" cy="1624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0" name="Google Shape;520;g2b2d3d070b2_1_262"/>
          <p:cNvCxnSpPr/>
          <p:nvPr/>
        </p:nvCxnSpPr>
        <p:spPr>
          <a:xfrm>
            <a:off x="4915641" y="5442688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g2b2d3d070b2_1_262"/>
          <p:cNvCxnSpPr/>
          <p:nvPr/>
        </p:nvCxnSpPr>
        <p:spPr>
          <a:xfrm>
            <a:off x="5451474" y="4344946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g2b2d3d070b2_1_262"/>
          <p:cNvCxnSpPr>
            <a:stCxn id="523" idx="1"/>
          </p:cNvCxnSpPr>
          <p:nvPr/>
        </p:nvCxnSpPr>
        <p:spPr>
          <a:xfrm rot="10800000">
            <a:off x="5029000" y="4642675"/>
            <a:ext cx="681000" cy="3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2b2d3d070b2_1_262"/>
          <p:cNvSpPr/>
          <p:nvPr/>
        </p:nvSpPr>
        <p:spPr>
          <a:xfrm>
            <a:off x="1971763" y="4955444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g2b2d3d070b2_1_262"/>
          <p:cNvCxnSpPr/>
          <p:nvPr/>
        </p:nvCxnSpPr>
        <p:spPr>
          <a:xfrm>
            <a:off x="2703610" y="5094485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g2b2d3d070b2_1_262"/>
          <p:cNvCxnSpPr/>
          <p:nvPr/>
        </p:nvCxnSpPr>
        <p:spPr>
          <a:xfrm>
            <a:off x="2703610" y="5386281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g2b2d3d070b2_1_262"/>
          <p:cNvCxnSpPr/>
          <p:nvPr/>
        </p:nvCxnSpPr>
        <p:spPr>
          <a:xfrm rot="5400000">
            <a:off x="2038989" y="5665191"/>
            <a:ext cx="228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g2b2d3d070b2_1_262"/>
          <p:cNvCxnSpPr/>
          <p:nvPr/>
        </p:nvCxnSpPr>
        <p:spPr>
          <a:xfrm>
            <a:off x="2788866" y="4825934"/>
            <a:ext cx="900" cy="21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g2b2d3d070b2_1_262"/>
          <p:cNvCxnSpPr>
            <a:cxnSpLocks/>
          </p:cNvCxnSpPr>
          <p:nvPr/>
        </p:nvCxnSpPr>
        <p:spPr>
          <a:xfrm>
            <a:off x="2789766" y="5119980"/>
            <a:ext cx="0" cy="26652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2b2d3d070b2_1_262"/>
          <p:cNvSpPr/>
          <p:nvPr/>
        </p:nvSpPr>
        <p:spPr>
          <a:xfrm>
            <a:off x="2875321" y="4955444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1" name="Google Shape;531;g2b2d3d070b2_1_262"/>
          <p:cNvCxnSpPr/>
          <p:nvPr/>
        </p:nvCxnSpPr>
        <p:spPr>
          <a:xfrm>
            <a:off x="3607168" y="5094485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2" name="Google Shape;532;g2b2d3d070b2_1_262"/>
          <p:cNvCxnSpPr/>
          <p:nvPr/>
        </p:nvCxnSpPr>
        <p:spPr>
          <a:xfrm>
            <a:off x="3607168" y="5386281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g2b2d3d070b2_1_262"/>
          <p:cNvCxnSpPr/>
          <p:nvPr/>
        </p:nvCxnSpPr>
        <p:spPr>
          <a:xfrm rot="5400000">
            <a:off x="2942547" y="5665191"/>
            <a:ext cx="228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g2b2d3d070b2_1_262"/>
          <p:cNvCxnSpPr/>
          <p:nvPr/>
        </p:nvCxnSpPr>
        <p:spPr>
          <a:xfrm>
            <a:off x="3692424" y="4825934"/>
            <a:ext cx="900" cy="21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" name="Google Shape;535;g2b2d3d070b2_1_262"/>
          <p:cNvCxnSpPr>
            <a:cxnSpLocks/>
          </p:cNvCxnSpPr>
          <p:nvPr/>
        </p:nvCxnSpPr>
        <p:spPr>
          <a:xfrm>
            <a:off x="3693324" y="5143200"/>
            <a:ext cx="0" cy="24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g2b2d3d070b2_1_262"/>
          <p:cNvSpPr/>
          <p:nvPr/>
        </p:nvSpPr>
        <p:spPr>
          <a:xfrm>
            <a:off x="2609238" y="4212919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7" name="Google Shape;537;g2b2d3d070b2_1_262"/>
          <p:cNvCxnSpPr/>
          <p:nvPr/>
        </p:nvCxnSpPr>
        <p:spPr>
          <a:xfrm>
            <a:off x="3341085" y="4351959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g2b2d3d070b2_1_262"/>
          <p:cNvCxnSpPr/>
          <p:nvPr/>
        </p:nvCxnSpPr>
        <p:spPr>
          <a:xfrm>
            <a:off x="3341085" y="4643756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g2b2d3d070b2_1_262"/>
          <p:cNvCxnSpPr>
            <a:cxnSpLocks/>
          </p:cNvCxnSpPr>
          <p:nvPr/>
        </p:nvCxnSpPr>
        <p:spPr>
          <a:xfrm>
            <a:off x="2790464" y="4808666"/>
            <a:ext cx="0" cy="26179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g2b2d3d070b2_1_262"/>
          <p:cNvCxnSpPr>
            <a:cxnSpLocks/>
          </p:cNvCxnSpPr>
          <p:nvPr/>
        </p:nvCxnSpPr>
        <p:spPr>
          <a:xfrm>
            <a:off x="3427241" y="4400675"/>
            <a:ext cx="0" cy="24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g2b2d3d070b2_1_262"/>
          <p:cNvSpPr/>
          <p:nvPr/>
        </p:nvSpPr>
        <p:spPr>
          <a:xfrm>
            <a:off x="3512796" y="4212919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g2b2d3d070b2_1_262"/>
          <p:cNvCxnSpPr/>
          <p:nvPr/>
        </p:nvCxnSpPr>
        <p:spPr>
          <a:xfrm>
            <a:off x="4244643" y="4351959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g2b2d3d070b2_1_262"/>
          <p:cNvCxnSpPr/>
          <p:nvPr/>
        </p:nvCxnSpPr>
        <p:spPr>
          <a:xfrm>
            <a:off x="4244643" y="4643756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g2b2d3d070b2_1_262"/>
          <p:cNvCxnSpPr>
            <a:cxnSpLocks/>
          </p:cNvCxnSpPr>
          <p:nvPr/>
        </p:nvCxnSpPr>
        <p:spPr>
          <a:xfrm>
            <a:off x="3694022" y="4808666"/>
            <a:ext cx="0" cy="26179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g2b2d3d070b2_1_262"/>
          <p:cNvCxnSpPr>
            <a:cxnSpLocks/>
          </p:cNvCxnSpPr>
          <p:nvPr/>
        </p:nvCxnSpPr>
        <p:spPr>
          <a:xfrm>
            <a:off x="4330799" y="4400675"/>
            <a:ext cx="0" cy="24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g2b2d3d070b2_1_262"/>
          <p:cNvCxnSpPr/>
          <p:nvPr/>
        </p:nvCxnSpPr>
        <p:spPr>
          <a:xfrm>
            <a:off x="4830737" y="5094485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" name="Google Shape;547;g2b2d3d070b2_1_262"/>
          <p:cNvSpPr/>
          <p:nvPr/>
        </p:nvSpPr>
        <p:spPr>
          <a:xfrm>
            <a:off x="4221805" y="4955444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8" name="Google Shape;548;g2b2d3d070b2_1_262"/>
          <p:cNvCxnSpPr/>
          <p:nvPr/>
        </p:nvCxnSpPr>
        <p:spPr>
          <a:xfrm rot="5400000">
            <a:off x="4289031" y="5665191"/>
            <a:ext cx="228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g2b2d3d070b2_1_262"/>
          <p:cNvCxnSpPr/>
          <p:nvPr/>
        </p:nvCxnSpPr>
        <p:spPr>
          <a:xfrm>
            <a:off x="5072009" y="4663431"/>
            <a:ext cx="11400" cy="7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g2b2d3d070b2_1_262"/>
          <p:cNvSpPr/>
          <p:nvPr/>
        </p:nvSpPr>
        <p:spPr>
          <a:xfrm>
            <a:off x="4859281" y="4212919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1" name="Google Shape;551;g2b2d3d070b2_1_262"/>
          <p:cNvGrpSpPr/>
          <p:nvPr/>
        </p:nvGrpSpPr>
        <p:grpSpPr>
          <a:xfrm>
            <a:off x="4521192" y="4452824"/>
            <a:ext cx="233243" cy="63365"/>
            <a:chOff x="2938450" y="1614500"/>
            <a:chExt cx="233500" cy="47700"/>
          </a:xfrm>
        </p:grpSpPr>
        <p:sp>
          <p:nvSpPr>
            <p:cNvPr id="552" name="Google Shape;552;g2b2d3d070b2_1_262"/>
            <p:cNvSpPr/>
            <p:nvPr/>
          </p:nvSpPr>
          <p:spPr>
            <a:xfrm>
              <a:off x="2938450" y="1614500"/>
              <a:ext cx="52500" cy="47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g2b2d3d070b2_1_262"/>
            <p:cNvSpPr/>
            <p:nvPr/>
          </p:nvSpPr>
          <p:spPr>
            <a:xfrm>
              <a:off x="3028950" y="1614500"/>
              <a:ext cx="52500" cy="47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g2b2d3d070b2_1_262"/>
            <p:cNvSpPr/>
            <p:nvPr/>
          </p:nvSpPr>
          <p:spPr>
            <a:xfrm>
              <a:off x="3119450" y="1614500"/>
              <a:ext cx="52500" cy="47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g2b2d3d070b2_1_262"/>
          <p:cNvSpPr/>
          <p:nvPr/>
        </p:nvSpPr>
        <p:spPr>
          <a:xfrm>
            <a:off x="3883714" y="5186503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2b2d3d070b2_1_262"/>
          <p:cNvSpPr/>
          <p:nvPr/>
        </p:nvSpPr>
        <p:spPr>
          <a:xfrm>
            <a:off x="3974115" y="5186503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2b2d3d070b2_1_262"/>
          <p:cNvSpPr/>
          <p:nvPr/>
        </p:nvSpPr>
        <p:spPr>
          <a:xfrm>
            <a:off x="4064516" y="5186503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2b2d3d070b2_1_262"/>
          <p:cNvSpPr txBox="1"/>
          <p:nvPr/>
        </p:nvSpPr>
        <p:spPr>
          <a:xfrm>
            <a:off x="1815859" y="5779527"/>
            <a:ext cx="917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[X,Y]</a:t>
            </a:r>
            <a:r>
              <a:rPr lang="en-US" sz="1300" b="1" baseline="-25000">
                <a:latin typeface="Calibri"/>
                <a:ea typeface="Calibri"/>
                <a:cs typeface="Calibri"/>
                <a:sym typeface="Calibri"/>
              </a:rPr>
              <a:t>t-w-1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2b2d3d070b2_1_262"/>
          <p:cNvSpPr txBox="1"/>
          <p:nvPr/>
        </p:nvSpPr>
        <p:spPr>
          <a:xfrm>
            <a:off x="2697092" y="5779527"/>
            <a:ext cx="996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[X,Y]</a:t>
            </a:r>
            <a:r>
              <a:rPr lang="en-US" sz="1300" b="1" baseline="-25000">
                <a:latin typeface="Calibri"/>
                <a:ea typeface="Calibri"/>
                <a:cs typeface="Calibri"/>
                <a:sym typeface="Calibri"/>
              </a:rPr>
              <a:t>t-w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2b2d3d070b2_1_262"/>
          <p:cNvSpPr txBox="1"/>
          <p:nvPr/>
        </p:nvSpPr>
        <p:spPr>
          <a:xfrm>
            <a:off x="4056325" y="5779527"/>
            <a:ext cx="996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[X,Y]</a:t>
            </a:r>
            <a:r>
              <a:rPr lang="en-US" sz="1300" b="1" baseline="-25000">
                <a:latin typeface="Calibri"/>
                <a:ea typeface="Calibri"/>
                <a:cs typeface="Calibri"/>
                <a:sym typeface="Calibri"/>
              </a:rPr>
              <a:t>t-1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2b2d3d070b2_1_262"/>
          <p:cNvSpPr/>
          <p:nvPr/>
        </p:nvSpPr>
        <p:spPr>
          <a:xfrm>
            <a:off x="3740871" y="5901366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2b2d3d070b2_1_262"/>
          <p:cNvSpPr/>
          <p:nvPr/>
        </p:nvSpPr>
        <p:spPr>
          <a:xfrm>
            <a:off x="3831272" y="5901366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2b2d3d070b2_1_262"/>
          <p:cNvSpPr/>
          <p:nvPr/>
        </p:nvSpPr>
        <p:spPr>
          <a:xfrm>
            <a:off x="3921672" y="5901366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2b2d3d070b2_1_262"/>
          <p:cNvSpPr txBox="1"/>
          <p:nvPr/>
        </p:nvSpPr>
        <p:spPr>
          <a:xfrm>
            <a:off x="5654196" y="3495954"/>
            <a:ext cx="4938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4A86E8"/>
                </a:solidFill>
              </a:rPr>
              <a:t>E</a:t>
            </a:r>
            <a:endParaRPr sz="1600" b="1">
              <a:solidFill>
                <a:srgbClr val="4A86E8"/>
              </a:solidFill>
            </a:endParaRPr>
          </a:p>
        </p:txBody>
      </p:sp>
      <p:sp>
        <p:nvSpPr>
          <p:cNvPr id="565" name="Google Shape;565;g2b2d3d070b2_1_262"/>
          <p:cNvSpPr txBox="1"/>
          <p:nvPr/>
        </p:nvSpPr>
        <p:spPr>
          <a:xfrm>
            <a:off x="5327707" y="5743173"/>
            <a:ext cx="3141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S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2b2d3d070b2_1_262"/>
          <p:cNvSpPr/>
          <p:nvPr/>
        </p:nvSpPr>
        <p:spPr>
          <a:xfrm>
            <a:off x="5710000" y="4490425"/>
            <a:ext cx="382200" cy="3801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FF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6" name="Google Shape;566;g2b2d3d070b2_1_262"/>
          <p:cNvCxnSpPr>
            <a:endCxn id="523" idx="0"/>
          </p:cNvCxnSpPr>
          <p:nvPr/>
        </p:nvCxnSpPr>
        <p:spPr>
          <a:xfrm>
            <a:off x="5901100" y="3795925"/>
            <a:ext cx="0" cy="694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g2b2d3d070b2_1_262"/>
          <p:cNvCxnSpPr>
            <a:stCxn id="565" idx="0"/>
            <a:endCxn id="523" idx="2"/>
          </p:cNvCxnSpPr>
          <p:nvPr/>
        </p:nvCxnSpPr>
        <p:spPr>
          <a:xfrm rot="-5400000">
            <a:off x="5256607" y="5098623"/>
            <a:ext cx="872700" cy="4164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g2b2d3d070b2_1_262"/>
          <p:cNvSpPr/>
          <p:nvPr/>
        </p:nvSpPr>
        <p:spPr>
          <a:xfrm>
            <a:off x="6463998" y="4040936"/>
            <a:ext cx="4472100" cy="16248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9" name="Google Shape;569;g2b2d3d070b2_1_262"/>
          <p:cNvCxnSpPr/>
          <p:nvPr/>
        </p:nvCxnSpPr>
        <p:spPr>
          <a:xfrm>
            <a:off x="9716241" y="5442688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g2b2d3d070b2_1_262"/>
          <p:cNvCxnSpPr/>
          <p:nvPr/>
        </p:nvCxnSpPr>
        <p:spPr>
          <a:xfrm>
            <a:off x="10252074" y="4344946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g2b2d3d070b2_1_262"/>
          <p:cNvCxnSpPr/>
          <p:nvPr/>
        </p:nvCxnSpPr>
        <p:spPr>
          <a:xfrm rot="10800000">
            <a:off x="9829475" y="4642675"/>
            <a:ext cx="69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g2b2d3d070b2_1_262"/>
          <p:cNvSpPr/>
          <p:nvPr/>
        </p:nvSpPr>
        <p:spPr>
          <a:xfrm>
            <a:off x="6772363" y="4955444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" name="Google Shape;573;g2b2d3d070b2_1_262"/>
          <p:cNvCxnSpPr/>
          <p:nvPr/>
        </p:nvCxnSpPr>
        <p:spPr>
          <a:xfrm>
            <a:off x="7504210" y="5094485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4" name="Google Shape;574;g2b2d3d070b2_1_262"/>
          <p:cNvCxnSpPr/>
          <p:nvPr/>
        </p:nvCxnSpPr>
        <p:spPr>
          <a:xfrm>
            <a:off x="7504210" y="5386281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5" name="Google Shape;575;g2b2d3d070b2_1_262"/>
          <p:cNvCxnSpPr/>
          <p:nvPr/>
        </p:nvCxnSpPr>
        <p:spPr>
          <a:xfrm rot="5400000">
            <a:off x="6839589" y="5665191"/>
            <a:ext cx="228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g2b2d3d070b2_1_262"/>
          <p:cNvCxnSpPr/>
          <p:nvPr/>
        </p:nvCxnSpPr>
        <p:spPr>
          <a:xfrm>
            <a:off x="7589466" y="4825934"/>
            <a:ext cx="900" cy="21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g2b2d3d070b2_1_262"/>
          <p:cNvCxnSpPr>
            <a:cxnSpLocks/>
          </p:cNvCxnSpPr>
          <p:nvPr/>
        </p:nvCxnSpPr>
        <p:spPr>
          <a:xfrm>
            <a:off x="7590366" y="5119980"/>
            <a:ext cx="0" cy="26652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g2b2d3d070b2_1_262"/>
          <p:cNvSpPr/>
          <p:nvPr/>
        </p:nvSpPr>
        <p:spPr>
          <a:xfrm>
            <a:off x="7675921" y="4955444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g2b2d3d070b2_1_262"/>
          <p:cNvCxnSpPr/>
          <p:nvPr/>
        </p:nvCxnSpPr>
        <p:spPr>
          <a:xfrm>
            <a:off x="8407768" y="5094485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g2b2d3d070b2_1_262"/>
          <p:cNvCxnSpPr/>
          <p:nvPr/>
        </p:nvCxnSpPr>
        <p:spPr>
          <a:xfrm>
            <a:off x="8407768" y="5386281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g2b2d3d070b2_1_262"/>
          <p:cNvCxnSpPr/>
          <p:nvPr/>
        </p:nvCxnSpPr>
        <p:spPr>
          <a:xfrm rot="5400000">
            <a:off x="7743147" y="5665191"/>
            <a:ext cx="228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g2b2d3d070b2_1_262"/>
          <p:cNvCxnSpPr/>
          <p:nvPr/>
        </p:nvCxnSpPr>
        <p:spPr>
          <a:xfrm>
            <a:off x="8493024" y="4825934"/>
            <a:ext cx="900" cy="21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g2b2d3d070b2_1_262"/>
          <p:cNvCxnSpPr>
            <a:cxnSpLocks/>
          </p:cNvCxnSpPr>
          <p:nvPr/>
        </p:nvCxnSpPr>
        <p:spPr>
          <a:xfrm>
            <a:off x="8493924" y="5119980"/>
            <a:ext cx="0" cy="26652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2b2d3d070b2_1_262"/>
          <p:cNvSpPr/>
          <p:nvPr/>
        </p:nvSpPr>
        <p:spPr>
          <a:xfrm>
            <a:off x="7409838" y="4212919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5" name="Google Shape;585;g2b2d3d070b2_1_262"/>
          <p:cNvCxnSpPr/>
          <p:nvPr/>
        </p:nvCxnSpPr>
        <p:spPr>
          <a:xfrm>
            <a:off x="8141685" y="4351959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g2b2d3d070b2_1_262"/>
          <p:cNvCxnSpPr/>
          <p:nvPr/>
        </p:nvCxnSpPr>
        <p:spPr>
          <a:xfrm>
            <a:off x="8141685" y="4643756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g2b2d3d070b2_1_262"/>
          <p:cNvCxnSpPr>
            <a:cxnSpLocks/>
          </p:cNvCxnSpPr>
          <p:nvPr/>
        </p:nvCxnSpPr>
        <p:spPr>
          <a:xfrm>
            <a:off x="7591064" y="4808666"/>
            <a:ext cx="0" cy="26179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g2b2d3d070b2_1_262"/>
          <p:cNvCxnSpPr/>
          <p:nvPr/>
        </p:nvCxnSpPr>
        <p:spPr>
          <a:xfrm>
            <a:off x="8227850" y="3831650"/>
            <a:ext cx="0" cy="81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g2b2d3d070b2_1_262"/>
          <p:cNvSpPr/>
          <p:nvPr/>
        </p:nvSpPr>
        <p:spPr>
          <a:xfrm>
            <a:off x="8313396" y="4212919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0" name="Google Shape;590;g2b2d3d070b2_1_262"/>
          <p:cNvCxnSpPr/>
          <p:nvPr/>
        </p:nvCxnSpPr>
        <p:spPr>
          <a:xfrm>
            <a:off x="9045243" y="4351959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g2b2d3d070b2_1_262"/>
          <p:cNvCxnSpPr/>
          <p:nvPr/>
        </p:nvCxnSpPr>
        <p:spPr>
          <a:xfrm>
            <a:off x="9045243" y="4643756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g2b2d3d070b2_1_262"/>
          <p:cNvCxnSpPr>
            <a:cxnSpLocks/>
          </p:cNvCxnSpPr>
          <p:nvPr/>
        </p:nvCxnSpPr>
        <p:spPr>
          <a:xfrm>
            <a:off x="8494622" y="4808666"/>
            <a:ext cx="0" cy="26179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g2b2d3d070b2_1_262"/>
          <p:cNvCxnSpPr/>
          <p:nvPr/>
        </p:nvCxnSpPr>
        <p:spPr>
          <a:xfrm>
            <a:off x="9131400" y="3820825"/>
            <a:ext cx="0" cy="82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g2b2d3d070b2_1_262"/>
          <p:cNvCxnSpPr/>
          <p:nvPr/>
        </p:nvCxnSpPr>
        <p:spPr>
          <a:xfrm>
            <a:off x="9631337" y="5094485"/>
            <a:ext cx="171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g2b2d3d070b2_1_262"/>
          <p:cNvSpPr/>
          <p:nvPr/>
        </p:nvSpPr>
        <p:spPr>
          <a:xfrm>
            <a:off x="9022405" y="4955444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596;g2b2d3d070b2_1_262"/>
          <p:cNvCxnSpPr/>
          <p:nvPr/>
        </p:nvCxnSpPr>
        <p:spPr>
          <a:xfrm rot="5400000">
            <a:off x="9089631" y="5665191"/>
            <a:ext cx="228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g2b2d3d070b2_1_262"/>
          <p:cNvCxnSpPr/>
          <p:nvPr/>
        </p:nvCxnSpPr>
        <p:spPr>
          <a:xfrm>
            <a:off x="9872609" y="4663431"/>
            <a:ext cx="11400" cy="7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g2b2d3d070b2_1_262"/>
          <p:cNvSpPr/>
          <p:nvPr/>
        </p:nvSpPr>
        <p:spPr>
          <a:xfrm>
            <a:off x="9659881" y="4212919"/>
            <a:ext cx="739500" cy="596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LSTM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9" name="Google Shape;599;g2b2d3d070b2_1_262"/>
          <p:cNvGrpSpPr/>
          <p:nvPr/>
        </p:nvGrpSpPr>
        <p:grpSpPr>
          <a:xfrm>
            <a:off x="9321792" y="4452824"/>
            <a:ext cx="233243" cy="63365"/>
            <a:chOff x="2938450" y="1614500"/>
            <a:chExt cx="233500" cy="47700"/>
          </a:xfrm>
        </p:grpSpPr>
        <p:sp>
          <p:nvSpPr>
            <p:cNvPr id="600" name="Google Shape;600;g2b2d3d070b2_1_262"/>
            <p:cNvSpPr/>
            <p:nvPr/>
          </p:nvSpPr>
          <p:spPr>
            <a:xfrm>
              <a:off x="2938450" y="1614500"/>
              <a:ext cx="52500" cy="47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g2b2d3d070b2_1_262"/>
            <p:cNvSpPr/>
            <p:nvPr/>
          </p:nvSpPr>
          <p:spPr>
            <a:xfrm>
              <a:off x="3028950" y="1614500"/>
              <a:ext cx="52500" cy="47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g2b2d3d070b2_1_262"/>
            <p:cNvSpPr/>
            <p:nvPr/>
          </p:nvSpPr>
          <p:spPr>
            <a:xfrm>
              <a:off x="3119450" y="1614500"/>
              <a:ext cx="52500" cy="47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g2b2d3d070b2_1_262"/>
          <p:cNvSpPr/>
          <p:nvPr/>
        </p:nvSpPr>
        <p:spPr>
          <a:xfrm>
            <a:off x="8684314" y="5186503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2b2d3d070b2_1_262"/>
          <p:cNvSpPr/>
          <p:nvPr/>
        </p:nvSpPr>
        <p:spPr>
          <a:xfrm>
            <a:off x="8774715" y="5186503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2b2d3d070b2_1_262"/>
          <p:cNvSpPr/>
          <p:nvPr/>
        </p:nvSpPr>
        <p:spPr>
          <a:xfrm>
            <a:off x="8865116" y="5186503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2b2d3d070b2_1_262"/>
          <p:cNvSpPr txBox="1"/>
          <p:nvPr/>
        </p:nvSpPr>
        <p:spPr>
          <a:xfrm>
            <a:off x="6616459" y="5779527"/>
            <a:ext cx="917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[X</a:t>
            </a:r>
            <a:r>
              <a:rPr lang="en-US" sz="1300" b="1" baseline="-250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300" b="1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]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2b2d3d070b2_1_262"/>
          <p:cNvSpPr txBox="1"/>
          <p:nvPr/>
        </p:nvSpPr>
        <p:spPr>
          <a:xfrm>
            <a:off x="7497692" y="5779527"/>
            <a:ext cx="996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[X</a:t>
            </a:r>
            <a:r>
              <a:rPr lang="en-US" sz="13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300" b="1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]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2b2d3d070b2_1_262"/>
          <p:cNvSpPr txBox="1"/>
          <p:nvPr/>
        </p:nvSpPr>
        <p:spPr>
          <a:xfrm>
            <a:off x="8856925" y="5763294"/>
            <a:ext cx="9966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[X</a:t>
            </a:r>
            <a:r>
              <a:rPr lang="en-US" sz="1300" b="1" baseline="-25000">
                <a:latin typeface="Calibri"/>
                <a:ea typeface="Calibri"/>
                <a:cs typeface="Calibri"/>
                <a:sym typeface="Calibri"/>
              </a:rPr>
              <a:t>t+H</a:t>
            </a: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300" b="1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300" b="1">
                <a:latin typeface="Calibri"/>
                <a:ea typeface="Calibri"/>
                <a:cs typeface="Calibri"/>
                <a:sym typeface="Calibri"/>
              </a:rPr>
              <a:t>]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2b2d3d070b2_1_262"/>
          <p:cNvSpPr/>
          <p:nvPr/>
        </p:nvSpPr>
        <p:spPr>
          <a:xfrm>
            <a:off x="8395382" y="5933833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2b2d3d070b2_1_262"/>
          <p:cNvSpPr/>
          <p:nvPr/>
        </p:nvSpPr>
        <p:spPr>
          <a:xfrm>
            <a:off x="8485783" y="5933833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2b2d3d070b2_1_262"/>
          <p:cNvSpPr/>
          <p:nvPr/>
        </p:nvSpPr>
        <p:spPr>
          <a:xfrm>
            <a:off x="8576183" y="5933833"/>
            <a:ext cx="52500" cy="633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b2d3d070b2_1_262"/>
          <p:cNvSpPr txBox="1"/>
          <p:nvPr/>
        </p:nvSpPr>
        <p:spPr>
          <a:xfrm>
            <a:off x="10279471" y="3495954"/>
            <a:ext cx="4938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300" b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t+H</a:t>
            </a:r>
            <a:endParaRPr sz="13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3" name="Google Shape;613;g2b2d3d070b2_1_262"/>
          <p:cNvCxnSpPr/>
          <p:nvPr/>
        </p:nvCxnSpPr>
        <p:spPr>
          <a:xfrm>
            <a:off x="10526375" y="3826250"/>
            <a:ext cx="0" cy="82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2b2d3d070b2_1_262"/>
          <p:cNvCxnSpPr/>
          <p:nvPr/>
        </p:nvCxnSpPr>
        <p:spPr>
          <a:xfrm rot="-5400000" flipH="1">
            <a:off x="4849300" y="4865300"/>
            <a:ext cx="2651700" cy="303000"/>
          </a:xfrm>
          <a:prstGeom prst="bentConnector3">
            <a:avLst>
              <a:gd name="adj1" fmla="val 0"/>
            </a:avLst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g2b2d3d070b2_1_262"/>
          <p:cNvCxnSpPr>
            <a:endCxn id="606" idx="2"/>
          </p:cNvCxnSpPr>
          <p:nvPr/>
        </p:nvCxnSpPr>
        <p:spPr>
          <a:xfrm rot="10800000" flipH="1">
            <a:off x="6348409" y="6159627"/>
            <a:ext cx="726900" cy="194100"/>
          </a:xfrm>
          <a:prstGeom prst="bentConnector2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616;g2b2d3d070b2_1_262"/>
          <p:cNvCxnSpPr>
            <a:endCxn id="607" idx="2"/>
          </p:cNvCxnSpPr>
          <p:nvPr/>
        </p:nvCxnSpPr>
        <p:spPr>
          <a:xfrm rot="10800000" flipH="1">
            <a:off x="6326792" y="6159627"/>
            <a:ext cx="1669200" cy="194400"/>
          </a:xfrm>
          <a:prstGeom prst="bentConnector2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g2b2d3d070b2_1_262"/>
          <p:cNvCxnSpPr>
            <a:endCxn id="608" idx="2"/>
          </p:cNvCxnSpPr>
          <p:nvPr/>
        </p:nvCxnSpPr>
        <p:spPr>
          <a:xfrm rot="10800000" flipH="1">
            <a:off x="6348325" y="6143394"/>
            <a:ext cx="3006900" cy="204900"/>
          </a:xfrm>
          <a:prstGeom prst="bentConnector2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g2b2d3d070b2_1_262"/>
          <p:cNvSpPr txBox="1"/>
          <p:nvPr/>
        </p:nvSpPr>
        <p:spPr>
          <a:xfrm>
            <a:off x="838825" y="1020450"/>
            <a:ext cx="105156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In order to mitigate compounding error, decrease execution time, and encourage learning of temporal structure, we want to output the full sequence at once.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sequence predictor learns to encode an intermediate vector embedding </a:t>
            </a:r>
            <a:r>
              <a:rPr lang="en-US" sz="2300" b="1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, which is provided as an input to a LSTM decoder alongside horizon features.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g2b2d3d070b2_1_262"/>
          <p:cNvSpPr txBox="1"/>
          <p:nvPr/>
        </p:nvSpPr>
        <p:spPr>
          <a:xfrm>
            <a:off x="8884146" y="3495954"/>
            <a:ext cx="4938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300" b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endParaRPr sz="13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2b2d3d070b2_1_262"/>
          <p:cNvSpPr txBox="1"/>
          <p:nvPr/>
        </p:nvSpPr>
        <p:spPr>
          <a:xfrm>
            <a:off x="7980946" y="3495954"/>
            <a:ext cx="4938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300" b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3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AF2370-E48B-520B-D290-76E201E3747D}"/>
              </a:ext>
            </a:extLst>
          </p:cNvPr>
          <p:cNvGrpSpPr/>
          <p:nvPr/>
        </p:nvGrpSpPr>
        <p:grpSpPr>
          <a:xfrm>
            <a:off x="9712058" y="3692452"/>
            <a:ext cx="233301" cy="63300"/>
            <a:chOff x="4494941" y="6682202"/>
            <a:chExt cx="233301" cy="63300"/>
          </a:xfrm>
          <a:solidFill>
            <a:srgbClr val="FF0000"/>
          </a:solidFill>
        </p:grpSpPr>
        <p:sp>
          <p:nvSpPr>
            <p:cNvPr id="13" name="Google Shape;561;g2b2d3d070b2_1_262">
              <a:extLst>
                <a:ext uri="{FF2B5EF4-FFF2-40B4-BE49-F238E27FC236}">
                  <a16:creationId xmlns:a16="http://schemas.microsoft.com/office/drawing/2014/main" id="{74A38FE8-C973-1455-8D01-0FF9893300E8}"/>
                </a:ext>
              </a:extLst>
            </p:cNvPr>
            <p:cNvSpPr/>
            <p:nvPr/>
          </p:nvSpPr>
          <p:spPr>
            <a:xfrm>
              <a:off x="4494941" y="6682202"/>
              <a:ext cx="52500" cy="63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2;g2b2d3d070b2_1_262">
              <a:extLst>
                <a:ext uri="{FF2B5EF4-FFF2-40B4-BE49-F238E27FC236}">
                  <a16:creationId xmlns:a16="http://schemas.microsoft.com/office/drawing/2014/main" id="{516A58F7-8ECF-7F6A-E2F8-61A161E93176}"/>
                </a:ext>
              </a:extLst>
            </p:cNvPr>
            <p:cNvSpPr/>
            <p:nvPr/>
          </p:nvSpPr>
          <p:spPr>
            <a:xfrm>
              <a:off x="4585342" y="6682202"/>
              <a:ext cx="52500" cy="63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3;g2b2d3d070b2_1_262">
              <a:extLst>
                <a:ext uri="{FF2B5EF4-FFF2-40B4-BE49-F238E27FC236}">
                  <a16:creationId xmlns:a16="http://schemas.microsoft.com/office/drawing/2014/main" id="{634307FA-3558-A8CB-AC29-57E4FA883F11}"/>
                </a:ext>
              </a:extLst>
            </p:cNvPr>
            <p:cNvSpPr/>
            <p:nvPr/>
          </p:nvSpPr>
          <p:spPr>
            <a:xfrm>
              <a:off x="4675742" y="6682202"/>
              <a:ext cx="52500" cy="63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b325dddec3_0_76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Results from LSTM sequence predictor</a:t>
            </a:r>
            <a:endParaRPr sz="3000" b="1"/>
          </a:p>
        </p:txBody>
      </p:sp>
      <p:sp>
        <p:nvSpPr>
          <p:cNvPr id="626" name="Google Shape;626;g2b325dddec3_0_76"/>
          <p:cNvSpPr txBox="1">
            <a:spLocks noGrp="1"/>
          </p:cNvSpPr>
          <p:nvPr>
            <p:ph type="body" idx="1"/>
          </p:nvPr>
        </p:nvSpPr>
        <p:spPr>
          <a:xfrm>
            <a:off x="935400" y="859550"/>
            <a:ext cx="107760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Over 14 training runs varying model depth, layerwise node count, and other hyperparameters, the encoder-decoder consistently struggled to stabilize.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Models generally tended to strongly favor a small subset of values, possibly because the encoded vector is copied across prediction horizons.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</p:txBody>
      </p:sp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8AB9695A-1085-D48E-73FD-EEF6F340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40" y="2596455"/>
            <a:ext cx="5348560" cy="4011420"/>
          </a:xfrm>
          <a:prstGeom prst="rect">
            <a:avLst/>
          </a:prstGeom>
        </p:spPr>
      </p:pic>
      <p:pic>
        <p:nvPicPr>
          <p:cNvPr id="13" name="Picture 12" descr="A group of graphs showing soil moisture&#10;&#10;Description automatically generated">
            <a:extLst>
              <a:ext uri="{FF2B5EF4-FFF2-40B4-BE49-F238E27FC236}">
                <a16:creationId xmlns:a16="http://schemas.microsoft.com/office/drawing/2014/main" id="{FA905F0E-FE50-AB8F-BA6B-175167B5A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12" y="2640180"/>
            <a:ext cx="5623760" cy="42178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b325dddec3_0_85"/>
          <p:cNvSpPr/>
          <p:nvPr/>
        </p:nvSpPr>
        <p:spPr>
          <a:xfrm>
            <a:off x="1467452" y="3429000"/>
            <a:ext cx="9487378" cy="3298224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DeepTCN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2b325dddec3_0_85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Deep temporal convolutional network</a:t>
            </a:r>
            <a:endParaRPr sz="3000" b="1"/>
          </a:p>
        </p:txBody>
      </p:sp>
      <p:sp>
        <p:nvSpPr>
          <p:cNvPr id="636" name="Google Shape;636;g2b325dddec3_0_85"/>
          <p:cNvSpPr txBox="1">
            <a:spLocks noGrp="1"/>
          </p:cNvSpPr>
          <p:nvPr>
            <p:ph type="body" idx="1"/>
          </p:nvPr>
        </p:nvSpPr>
        <p:spPr>
          <a:xfrm>
            <a:off x="970625" y="867225"/>
            <a:ext cx="10776000" cy="277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000">
                <a:solidFill>
                  <a:srgbClr val="000000"/>
                </a:solidFill>
              </a:rPr>
              <a:t>The deep temporal convolutional network (DeepTCN) architecture seeks to imbue the model with a notion of causality by learning a latent vector embedding </a:t>
            </a:r>
            <a:r>
              <a:rPr lang="en-US" sz="2000" b="1">
                <a:solidFill>
                  <a:srgbClr val="4A86E8"/>
                </a:solidFill>
              </a:rPr>
              <a:t>E</a:t>
            </a:r>
            <a:r>
              <a:rPr lang="en-US" sz="2000">
                <a:solidFill>
                  <a:srgbClr val="000000"/>
                </a:solidFill>
              </a:rPr>
              <a:t> which is only exposed to past values in the input sequence.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000">
                <a:solidFill>
                  <a:srgbClr val="000000"/>
                </a:solidFill>
              </a:rPr>
              <a:t>Dilated convolutions are used to expand the receptive field of convolution outputs, and a residual connection preserves input information.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000">
                <a:solidFill>
                  <a:srgbClr val="000000"/>
                </a:solidFill>
              </a:rPr>
              <a:t>Horizon features are ingested and the full output sequence is generated at once by a series of feed-forward layers.</a:t>
            </a:r>
            <a:endParaRPr sz="2000">
              <a:solidFill>
                <a:srgbClr val="000000"/>
              </a:solidFill>
            </a:endParaRPr>
          </a:p>
        </p:txBody>
      </p:sp>
      <p:grpSp>
        <p:nvGrpSpPr>
          <p:cNvPr id="971" name="Group 970">
            <a:extLst>
              <a:ext uri="{FF2B5EF4-FFF2-40B4-BE49-F238E27FC236}">
                <a16:creationId xmlns:a16="http://schemas.microsoft.com/office/drawing/2014/main" id="{392DF10F-359F-F596-898E-6D5729F92B78}"/>
              </a:ext>
            </a:extLst>
          </p:cNvPr>
          <p:cNvGrpSpPr/>
          <p:nvPr/>
        </p:nvGrpSpPr>
        <p:grpSpPr>
          <a:xfrm>
            <a:off x="1599325" y="3537036"/>
            <a:ext cx="9020101" cy="3166052"/>
            <a:chOff x="1315120" y="3556601"/>
            <a:chExt cx="9020101" cy="3166052"/>
          </a:xfrm>
        </p:grpSpPr>
        <p:sp>
          <p:nvSpPr>
            <p:cNvPr id="637" name="Google Shape;637;g2b325dddec3_0_85"/>
            <p:cNvSpPr txBox="1"/>
            <p:nvPr/>
          </p:nvSpPr>
          <p:spPr>
            <a:xfrm>
              <a:off x="4066598" y="5777333"/>
              <a:ext cx="1067527" cy="469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latin typeface="Calibri"/>
                  <a:ea typeface="Calibri"/>
                  <a:cs typeface="Calibri"/>
                  <a:sym typeface="Calibri"/>
                </a:rPr>
                <a:t>[X,Y]</a:t>
              </a:r>
              <a:r>
                <a:rPr lang="en-US" sz="1600" b="1" baseline="-25000">
                  <a:latin typeface="Calibri"/>
                  <a:ea typeface="Calibri"/>
                  <a:cs typeface="Calibri"/>
                  <a:sym typeface="Calibri"/>
                </a:rPr>
                <a:t>t-w-1</a:t>
              </a:r>
              <a:endParaRPr sz="16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g2b325dddec3_0_85"/>
            <p:cNvSpPr/>
            <p:nvPr/>
          </p:nvSpPr>
          <p:spPr>
            <a:xfrm>
              <a:off x="4255618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g2b325dddec3_0_85"/>
            <p:cNvSpPr/>
            <p:nvPr/>
          </p:nvSpPr>
          <p:spPr>
            <a:xfrm>
              <a:off x="4522529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g2b325dddec3_0_85"/>
            <p:cNvSpPr/>
            <p:nvPr/>
          </p:nvSpPr>
          <p:spPr>
            <a:xfrm>
              <a:off x="4789440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g2b325dddec3_0_85"/>
            <p:cNvSpPr/>
            <p:nvPr/>
          </p:nvSpPr>
          <p:spPr>
            <a:xfrm>
              <a:off x="5056351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g2b325dddec3_0_85"/>
            <p:cNvSpPr/>
            <p:nvPr/>
          </p:nvSpPr>
          <p:spPr>
            <a:xfrm>
              <a:off x="5323262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g2b325dddec3_0_85"/>
            <p:cNvSpPr/>
            <p:nvPr/>
          </p:nvSpPr>
          <p:spPr>
            <a:xfrm>
              <a:off x="5590173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g2b325dddec3_0_85"/>
            <p:cNvSpPr/>
            <p:nvPr/>
          </p:nvSpPr>
          <p:spPr>
            <a:xfrm>
              <a:off x="5857083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g2b325dddec3_0_85"/>
            <p:cNvSpPr/>
            <p:nvPr/>
          </p:nvSpPr>
          <p:spPr>
            <a:xfrm>
              <a:off x="6123994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g2b325dddec3_0_85"/>
            <p:cNvSpPr/>
            <p:nvPr/>
          </p:nvSpPr>
          <p:spPr>
            <a:xfrm>
              <a:off x="6390905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g2b325dddec3_0_85"/>
            <p:cNvSpPr/>
            <p:nvPr/>
          </p:nvSpPr>
          <p:spPr>
            <a:xfrm>
              <a:off x="6657816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g2b325dddec3_0_85"/>
            <p:cNvSpPr/>
            <p:nvPr/>
          </p:nvSpPr>
          <p:spPr>
            <a:xfrm>
              <a:off x="6924727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g2b325dddec3_0_85"/>
            <p:cNvSpPr/>
            <p:nvPr/>
          </p:nvSpPr>
          <p:spPr>
            <a:xfrm>
              <a:off x="7191638" y="555168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g2b325dddec3_0_85"/>
            <p:cNvSpPr/>
            <p:nvPr/>
          </p:nvSpPr>
          <p:spPr>
            <a:xfrm>
              <a:off x="4260097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g2b325dddec3_0_85"/>
            <p:cNvSpPr/>
            <p:nvPr/>
          </p:nvSpPr>
          <p:spPr>
            <a:xfrm>
              <a:off x="4527008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g2b325dddec3_0_85"/>
            <p:cNvSpPr/>
            <p:nvPr/>
          </p:nvSpPr>
          <p:spPr>
            <a:xfrm>
              <a:off x="4793919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g2b325dddec3_0_85"/>
            <p:cNvSpPr/>
            <p:nvPr/>
          </p:nvSpPr>
          <p:spPr>
            <a:xfrm>
              <a:off x="5060829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g2b325dddec3_0_85"/>
            <p:cNvSpPr/>
            <p:nvPr/>
          </p:nvSpPr>
          <p:spPr>
            <a:xfrm>
              <a:off x="5327740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g2b325dddec3_0_85"/>
            <p:cNvSpPr/>
            <p:nvPr/>
          </p:nvSpPr>
          <p:spPr>
            <a:xfrm>
              <a:off x="5594651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g2b325dddec3_0_85"/>
            <p:cNvSpPr/>
            <p:nvPr/>
          </p:nvSpPr>
          <p:spPr>
            <a:xfrm>
              <a:off x="5861562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g2b325dddec3_0_85"/>
            <p:cNvSpPr/>
            <p:nvPr/>
          </p:nvSpPr>
          <p:spPr>
            <a:xfrm>
              <a:off x="6128473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g2b325dddec3_0_85"/>
            <p:cNvSpPr/>
            <p:nvPr/>
          </p:nvSpPr>
          <p:spPr>
            <a:xfrm>
              <a:off x="6395384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g2b325dddec3_0_85"/>
            <p:cNvSpPr/>
            <p:nvPr/>
          </p:nvSpPr>
          <p:spPr>
            <a:xfrm>
              <a:off x="6662294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g2b325dddec3_0_85"/>
            <p:cNvSpPr/>
            <p:nvPr/>
          </p:nvSpPr>
          <p:spPr>
            <a:xfrm>
              <a:off x="6929205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g2b325dddec3_0_85"/>
            <p:cNvSpPr/>
            <p:nvPr/>
          </p:nvSpPr>
          <p:spPr>
            <a:xfrm>
              <a:off x="7196116" y="512422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g2b325dddec3_0_85"/>
            <p:cNvSpPr/>
            <p:nvPr/>
          </p:nvSpPr>
          <p:spPr>
            <a:xfrm>
              <a:off x="4255618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g2b325dddec3_0_85"/>
            <p:cNvSpPr/>
            <p:nvPr/>
          </p:nvSpPr>
          <p:spPr>
            <a:xfrm>
              <a:off x="4522529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g2b325dddec3_0_85"/>
            <p:cNvSpPr/>
            <p:nvPr/>
          </p:nvSpPr>
          <p:spPr>
            <a:xfrm>
              <a:off x="4789440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g2b325dddec3_0_85"/>
            <p:cNvSpPr/>
            <p:nvPr/>
          </p:nvSpPr>
          <p:spPr>
            <a:xfrm>
              <a:off x="5056351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g2b325dddec3_0_85"/>
            <p:cNvSpPr/>
            <p:nvPr/>
          </p:nvSpPr>
          <p:spPr>
            <a:xfrm>
              <a:off x="5323262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g2b325dddec3_0_85"/>
            <p:cNvSpPr/>
            <p:nvPr/>
          </p:nvSpPr>
          <p:spPr>
            <a:xfrm>
              <a:off x="5590173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g2b325dddec3_0_85"/>
            <p:cNvSpPr/>
            <p:nvPr/>
          </p:nvSpPr>
          <p:spPr>
            <a:xfrm>
              <a:off x="5857083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g2b325dddec3_0_85"/>
            <p:cNvSpPr/>
            <p:nvPr/>
          </p:nvSpPr>
          <p:spPr>
            <a:xfrm>
              <a:off x="6123994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g2b325dddec3_0_85"/>
            <p:cNvSpPr/>
            <p:nvPr/>
          </p:nvSpPr>
          <p:spPr>
            <a:xfrm>
              <a:off x="6390905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g2b325dddec3_0_85"/>
            <p:cNvSpPr/>
            <p:nvPr/>
          </p:nvSpPr>
          <p:spPr>
            <a:xfrm>
              <a:off x="6657816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g2b325dddec3_0_85"/>
            <p:cNvSpPr/>
            <p:nvPr/>
          </p:nvSpPr>
          <p:spPr>
            <a:xfrm>
              <a:off x="6924727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g2b325dddec3_0_85"/>
            <p:cNvSpPr/>
            <p:nvPr/>
          </p:nvSpPr>
          <p:spPr>
            <a:xfrm>
              <a:off x="7191638" y="469676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g2b325dddec3_0_85"/>
            <p:cNvSpPr/>
            <p:nvPr/>
          </p:nvSpPr>
          <p:spPr>
            <a:xfrm>
              <a:off x="4260097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g2b325dddec3_0_85"/>
            <p:cNvSpPr/>
            <p:nvPr/>
          </p:nvSpPr>
          <p:spPr>
            <a:xfrm>
              <a:off x="4527008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g2b325dddec3_0_85"/>
            <p:cNvSpPr/>
            <p:nvPr/>
          </p:nvSpPr>
          <p:spPr>
            <a:xfrm>
              <a:off x="4793919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g2b325dddec3_0_85"/>
            <p:cNvSpPr/>
            <p:nvPr/>
          </p:nvSpPr>
          <p:spPr>
            <a:xfrm>
              <a:off x="5060829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g2b325dddec3_0_85"/>
            <p:cNvSpPr/>
            <p:nvPr/>
          </p:nvSpPr>
          <p:spPr>
            <a:xfrm>
              <a:off x="5327740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g2b325dddec3_0_85"/>
            <p:cNvSpPr/>
            <p:nvPr/>
          </p:nvSpPr>
          <p:spPr>
            <a:xfrm>
              <a:off x="5594651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g2b325dddec3_0_85"/>
            <p:cNvSpPr/>
            <p:nvPr/>
          </p:nvSpPr>
          <p:spPr>
            <a:xfrm>
              <a:off x="5861562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g2b325dddec3_0_85"/>
            <p:cNvSpPr/>
            <p:nvPr/>
          </p:nvSpPr>
          <p:spPr>
            <a:xfrm>
              <a:off x="6128473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g2b325dddec3_0_85"/>
            <p:cNvSpPr/>
            <p:nvPr/>
          </p:nvSpPr>
          <p:spPr>
            <a:xfrm>
              <a:off x="6395384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g2b325dddec3_0_85"/>
            <p:cNvSpPr/>
            <p:nvPr/>
          </p:nvSpPr>
          <p:spPr>
            <a:xfrm>
              <a:off x="6662294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g2b325dddec3_0_85"/>
            <p:cNvSpPr/>
            <p:nvPr/>
          </p:nvSpPr>
          <p:spPr>
            <a:xfrm>
              <a:off x="6929205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g2b325dddec3_0_85"/>
            <p:cNvSpPr/>
            <p:nvPr/>
          </p:nvSpPr>
          <p:spPr>
            <a:xfrm>
              <a:off x="7196116" y="4269298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86" name="Google Shape;686;g2b325dddec3_0_85"/>
            <p:cNvCxnSpPr>
              <a:stCxn id="649" idx="0"/>
              <a:endCxn id="661" idx="4"/>
            </p:cNvCxnSpPr>
            <p:nvPr/>
          </p:nvCxnSpPr>
          <p:spPr>
            <a:xfrm rot="10800000" flipH="1">
              <a:off x="7265970" y="5267658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g2b325dddec3_0_85"/>
            <p:cNvCxnSpPr>
              <a:stCxn id="648" idx="0"/>
              <a:endCxn id="661" idx="4"/>
            </p:cNvCxnSpPr>
            <p:nvPr/>
          </p:nvCxnSpPr>
          <p:spPr>
            <a:xfrm rot="10800000" flipH="1">
              <a:off x="6999059" y="5267658"/>
              <a:ext cx="271506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g2b325dddec3_0_85"/>
            <p:cNvCxnSpPr>
              <a:stCxn id="647" idx="0"/>
              <a:endCxn id="661" idx="4"/>
            </p:cNvCxnSpPr>
            <p:nvPr/>
          </p:nvCxnSpPr>
          <p:spPr>
            <a:xfrm rot="10800000" flipH="1">
              <a:off x="6732148" y="5267658"/>
              <a:ext cx="538475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g2b325dddec3_0_85"/>
            <p:cNvCxnSpPr/>
            <p:nvPr/>
          </p:nvCxnSpPr>
          <p:spPr>
            <a:xfrm rot="10800000" flipH="1">
              <a:off x="6462911" y="5267658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g2b325dddec3_0_85"/>
            <p:cNvCxnSpPr/>
            <p:nvPr/>
          </p:nvCxnSpPr>
          <p:spPr>
            <a:xfrm rot="10800000" flipH="1">
              <a:off x="6196000" y="5267658"/>
              <a:ext cx="271506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g2b325dddec3_0_85"/>
            <p:cNvCxnSpPr/>
            <p:nvPr/>
          </p:nvCxnSpPr>
          <p:spPr>
            <a:xfrm rot="10800000" flipH="1">
              <a:off x="5929089" y="5267658"/>
              <a:ext cx="538475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g2b325dddec3_0_85"/>
            <p:cNvCxnSpPr/>
            <p:nvPr/>
          </p:nvCxnSpPr>
          <p:spPr>
            <a:xfrm rot="10800000" flipH="1">
              <a:off x="5662179" y="5267658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g2b325dddec3_0_85"/>
            <p:cNvCxnSpPr/>
            <p:nvPr/>
          </p:nvCxnSpPr>
          <p:spPr>
            <a:xfrm rot="10800000" flipH="1">
              <a:off x="5395268" y="5267658"/>
              <a:ext cx="271506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g2b325dddec3_0_85"/>
            <p:cNvCxnSpPr/>
            <p:nvPr/>
          </p:nvCxnSpPr>
          <p:spPr>
            <a:xfrm rot="10800000" flipH="1">
              <a:off x="5128357" y="5267658"/>
              <a:ext cx="538475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g2b325dddec3_0_85"/>
            <p:cNvCxnSpPr/>
            <p:nvPr/>
          </p:nvCxnSpPr>
          <p:spPr>
            <a:xfrm rot="10800000" flipH="1">
              <a:off x="4861446" y="5267658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g2b325dddec3_0_85"/>
            <p:cNvCxnSpPr/>
            <p:nvPr/>
          </p:nvCxnSpPr>
          <p:spPr>
            <a:xfrm rot="10800000" flipH="1">
              <a:off x="4594535" y="5267658"/>
              <a:ext cx="271506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g2b325dddec3_0_85"/>
            <p:cNvCxnSpPr/>
            <p:nvPr/>
          </p:nvCxnSpPr>
          <p:spPr>
            <a:xfrm rot="10800000" flipH="1">
              <a:off x="4327624" y="5267658"/>
              <a:ext cx="538475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g2b325dddec3_0_85"/>
            <p:cNvCxnSpPr>
              <a:stCxn id="661" idx="0"/>
              <a:endCxn id="673" idx="4"/>
            </p:cNvCxnSpPr>
            <p:nvPr/>
          </p:nvCxnSpPr>
          <p:spPr>
            <a:xfrm rot="10800000">
              <a:off x="7265912" y="4840195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g2b325dddec3_0_85"/>
            <p:cNvCxnSpPr>
              <a:stCxn id="658" idx="0"/>
              <a:endCxn id="673" idx="4"/>
            </p:cNvCxnSpPr>
            <p:nvPr/>
          </p:nvCxnSpPr>
          <p:spPr>
            <a:xfrm rot="10800000" flipH="1">
              <a:off x="6469716" y="4840195"/>
              <a:ext cx="796370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g2b325dddec3_0_85"/>
            <p:cNvCxnSpPr>
              <a:stCxn id="655" idx="0"/>
              <a:endCxn id="667" idx="4"/>
            </p:cNvCxnSpPr>
            <p:nvPr/>
          </p:nvCxnSpPr>
          <p:spPr>
            <a:xfrm rot="10800000">
              <a:off x="5664447" y="4840195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g2b325dddec3_0_85"/>
            <p:cNvCxnSpPr>
              <a:stCxn id="652" idx="0"/>
              <a:endCxn id="667" idx="4"/>
            </p:cNvCxnSpPr>
            <p:nvPr/>
          </p:nvCxnSpPr>
          <p:spPr>
            <a:xfrm rot="10800000" flipH="1">
              <a:off x="4868251" y="4840195"/>
              <a:ext cx="796370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g2b325dddec3_0_85"/>
            <p:cNvCxnSpPr>
              <a:stCxn id="685" idx="4"/>
              <a:endCxn id="673" idx="0"/>
            </p:cNvCxnSpPr>
            <p:nvPr/>
          </p:nvCxnSpPr>
          <p:spPr>
            <a:xfrm flipH="1">
              <a:off x="7265912" y="4412609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g2b325dddec3_0_85"/>
            <p:cNvCxnSpPr>
              <a:stCxn id="685" idx="4"/>
              <a:endCxn id="667" idx="0"/>
            </p:cNvCxnSpPr>
            <p:nvPr/>
          </p:nvCxnSpPr>
          <p:spPr>
            <a:xfrm flipH="1">
              <a:off x="5664447" y="4412609"/>
              <a:ext cx="1606002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5" name="Google Shape;705;g2b325dddec3_0_85"/>
            <p:cNvSpPr txBox="1"/>
            <p:nvPr/>
          </p:nvSpPr>
          <p:spPr>
            <a:xfrm>
              <a:off x="6259862" y="5777518"/>
              <a:ext cx="1413423" cy="469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en-US" sz="1600" b="1">
                  <a:latin typeface="Calibri"/>
                  <a:ea typeface="Calibri"/>
                  <a:cs typeface="Calibri"/>
                  <a:sym typeface="Calibri"/>
                </a:rPr>
                <a:t>[X,Y]</a:t>
              </a:r>
              <a:r>
                <a:rPr lang="en-US" sz="1600" b="1" baseline="-25000">
                  <a:latin typeface="Calibri"/>
                  <a:ea typeface="Calibri"/>
                  <a:cs typeface="Calibri"/>
                  <a:sym typeface="Calibri"/>
                </a:rPr>
                <a:t>t-2   </a:t>
              </a:r>
              <a:r>
                <a:rPr lang="en-US" sz="1600" b="1">
                  <a:latin typeface="Calibri"/>
                  <a:ea typeface="Calibri"/>
                  <a:cs typeface="Calibri"/>
                  <a:sym typeface="Calibri"/>
                </a:rPr>
                <a:t>[X,Y]</a:t>
              </a:r>
              <a:r>
                <a:rPr lang="en-US" sz="1600" b="1" baseline="-25000">
                  <a:latin typeface="Calibri"/>
                  <a:ea typeface="Calibri"/>
                  <a:cs typeface="Calibri"/>
                  <a:sym typeface="Calibri"/>
                </a:rPr>
                <a:t>t-1</a:t>
              </a:r>
              <a:endParaRPr lang="en-US" sz="16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g2b325dddec3_0_85"/>
            <p:cNvSpPr/>
            <p:nvPr/>
          </p:nvSpPr>
          <p:spPr>
            <a:xfrm>
              <a:off x="4021919" y="5815657"/>
              <a:ext cx="3651368" cy="392530"/>
            </a:xfrm>
            <a:prstGeom prst="bracketPair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7" name="Google Shape;707;g2b325dddec3_0_85"/>
            <p:cNvCxnSpPr/>
            <p:nvPr/>
          </p:nvCxnSpPr>
          <p:spPr>
            <a:xfrm>
              <a:off x="5019175" y="6011915"/>
              <a:ext cx="1290525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08" name="Google Shape;708;g2b325dddec3_0_85"/>
            <p:cNvSpPr txBox="1"/>
            <p:nvPr/>
          </p:nvSpPr>
          <p:spPr>
            <a:xfrm>
              <a:off x="7045869" y="3623846"/>
              <a:ext cx="645611" cy="469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4A86E8"/>
                  </a:solidFill>
                </a:rPr>
                <a:t>E</a:t>
              </a:r>
              <a:r>
                <a:rPr lang="en-US" sz="1600" b="1" baseline="-25000">
                  <a:solidFill>
                    <a:srgbClr val="4A86E8"/>
                  </a:solidFill>
                </a:rPr>
                <a:t>t-1</a:t>
              </a:r>
              <a:endParaRPr sz="1600"/>
            </a:p>
          </p:txBody>
        </p:sp>
        <p:sp>
          <p:nvSpPr>
            <p:cNvPr id="709" name="Google Shape;709;g2b325dddec3_0_85"/>
            <p:cNvSpPr/>
            <p:nvPr/>
          </p:nvSpPr>
          <p:spPr>
            <a:xfrm>
              <a:off x="7704159" y="4820045"/>
              <a:ext cx="292632" cy="284029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Calibri"/>
                  <a:ea typeface="Calibri"/>
                  <a:cs typeface="Calibri"/>
                  <a:sym typeface="Calibri"/>
                </a:rPr>
                <a:t>➕</a:t>
              </a:r>
              <a:endParaRPr sz="11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0" name="Google Shape;710;g2b325dddec3_0_85"/>
            <p:cNvCxnSpPr>
              <a:cxnSpLocks/>
              <a:stCxn id="706" idx="3"/>
              <a:endCxn id="709" idx="4"/>
            </p:cNvCxnSpPr>
            <p:nvPr/>
          </p:nvCxnSpPr>
          <p:spPr>
            <a:xfrm flipV="1">
              <a:off x="7673287" y="5104074"/>
              <a:ext cx="177188" cy="907848"/>
            </a:xfrm>
            <a:prstGeom prst="bentConnector2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1" name="Google Shape;711;g2b325dddec3_0_85"/>
            <p:cNvSpPr txBox="1"/>
            <p:nvPr/>
          </p:nvSpPr>
          <p:spPr>
            <a:xfrm>
              <a:off x="4007145" y="3623846"/>
              <a:ext cx="860233" cy="469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4A86E8"/>
                  </a:solidFill>
                </a:rPr>
                <a:t>E</a:t>
              </a:r>
              <a:r>
                <a:rPr lang="en-US" sz="1800" b="1" baseline="-25000">
                  <a:solidFill>
                    <a:srgbClr val="4A86E8"/>
                  </a:solidFill>
                </a:rPr>
                <a:t>t-w-1</a:t>
              </a:r>
              <a:endParaRPr sz="1800" b="1" baseline="-25000">
                <a:solidFill>
                  <a:srgbClr val="4A86E8"/>
                </a:solidFill>
              </a:endParaRPr>
            </a:p>
          </p:txBody>
        </p:sp>
        <p:sp>
          <p:nvSpPr>
            <p:cNvPr id="712" name="Google Shape;712;g2b325dddec3_0_85"/>
            <p:cNvSpPr/>
            <p:nvPr/>
          </p:nvSpPr>
          <p:spPr>
            <a:xfrm>
              <a:off x="1315120" y="5531659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g2b325dddec3_0_85"/>
            <p:cNvSpPr/>
            <p:nvPr/>
          </p:nvSpPr>
          <p:spPr>
            <a:xfrm>
              <a:off x="1582031" y="5531659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g2b325dddec3_0_85"/>
            <p:cNvSpPr/>
            <p:nvPr/>
          </p:nvSpPr>
          <p:spPr>
            <a:xfrm>
              <a:off x="1848942" y="5531659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g2b325dddec3_0_85"/>
            <p:cNvSpPr/>
            <p:nvPr/>
          </p:nvSpPr>
          <p:spPr>
            <a:xfrm>
              <a:off x="2115853" y="5531659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g2b325dddec3_0_85"/>
            <p:cNvSpPr/>
            <p:nvPr/>
          </p:nvSpPr>
          <p:spPr>
            <a:xfrm>
              <a:off x="2382764" y="5531659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g2b325dddec3_0_85"/>
            <p:cNvSpPr/>
            <p:nvPr/>
          </p:nvSpPr>
          <p:spPr>
            <a:xfrm>
              <a:off x="2649675" y="5531659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g2b325dddec3_0_85"/>
            <p:cNvSpPr/>
            <p:nvPr/>
          </p:nvSpPr>
          <p:spPr>
            <a:xfrm>
              <a:off x="2916586" y="5531659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g2b325dddec3_0_85"/>
            <p:cNvSpPr/>
            <p:nvPr/>
          </p:nvSpPr>
          <p:spPr>
            <a:xfrm>
              <a:off x="3183496" y="5531659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g2b325dddec3_0_85"/>
            <p:cNvSpPr/>
            <p:nvPr/>
          </p:nvSpPr>
          <p:spPr>
            <a:xfrm>
              <a:off x="3450407" y="5531659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g2b325dddec3_0_85"/>
            <p:cNvSpPr/>
            <p:nvPr/>
          </p:nvSpPr>
          <p:spPr>
            <a:xfrm>
              <a:off x="3717318" y="5531659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g2b325dddec3_0_85"/>
            <p:cNvSpPr/>
            <p:nvPr/>
          </p:nvSpPr>
          <p:spPr>
            <a:xfrm>
              <a:off x="3984229" y="5531659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g2b325dddec3_0_85"/>
            <p:cNvSpPr/>
            <p:nvPr/>
          </p:nvSpPr>
          <p:spPr>
            <a:xfrm>
              <a:off x="4251140" y="5531659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g2b325dddec3_0_85"/>
            <p:cNvSpPr/>
            <p:nvPr/>
          </p:nvSpPr>
          <p:spPr>
            <a:xfrm>
              <a:off x="1319599" y="5104197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g2b325dddec3_0_85"/>
            <p:cNvSpPr/>
            <p:nvPr/>
          </p:nvSpPr>
          <p:spPr>
            <a:xfrm>
              <a:off x="1586510" y="5104197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g2b325dddec3_0_85"/>
            <p:cNvSpPr/>
            <p:nvPr/>
          </p:nvSpPr>
          <p:spPr>
            <a:xfrm>
              <a:off x="1853421" y="5104197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g2b325dddec3_0_85"/>
            <p:cNvSpPr/>
            <p:nvPr/>
          </p:nvSpPr>
          <p:spPr>
            <a:xfrm>
              <a:off x="2120332" y="5104197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g2b325dddec3_0_85"/>
            <p:cNvSpPr/>
            <p:nvPr/>
          </p:nvSpPr>
          <p:spPr>
            <a:xfrm>
              <a:off x="2387242" y="5104197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g2b325dddec3_0_85"/>
            <p:cNvSpPr/>
            <p:nvPr/>
          </p:nvSpPr>
          <p:spPr>
            <a:xfrm>
              <a:off x="2654153" y="5104197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g2b325dddec3_0_85"/>
            <p:cNvSpPr/>
            <p:nvPr/>
          </p:nvSpPr>
          <p:spPr>
            <a:xfrm>
              <a:off x="2921064" y="5104197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g2b325dddec3_0_85"/>
            <p:cNvSpPr/>
            <p:nvPr/>
          </p:nvSpPr>
          <p:spPr>
            <a:xfrm>
              <a:off x="3187975" y="5104197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g2b325dddec3_0_85"/>
            <p:cNvSpPr/>
            <p:nvPr/>
          </p:nvSpPr>
          <p:spPr>
            <a:xfrm>
              <a:off x="3454886" y="5104197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g2b325dddec3_0_85"/>
            <p:cNvSpPr/>
            <p:nvPr/>
          </p:nvSpPr>
          <p:spPr>
            <a:xfrm>
              <a:off x="3721797" y="5104197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g2b325dddec3_0_85"/>
            <p:cNvSpPr/>
            <p:nvPr/>
          </p:nvSpPr>
          <p:spPr>
            <a:xfrm>
              <a:off x="3988707" y="5104197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g2b325dddec3_0_85"/>
            <p:cNvSpPr/>
            <p:nvPr/>
          </p:nvSpPr>
          <p:spPr>
            <a:xfrm>
              <a:off x="4255618" y="5104197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g2b325dddec3_0_85"/>
            <p:cNvSpPr/>
            <p:nvPr/>
          </p:nvSpPr>
          <p:spPr>
            <a:xfrm>
              <a:off x="1315120" y="4676734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g2b325dddec3_0_85"/>
            <p:cNvSpPr/>
            <p:nvPr/>
          </p:nvSpPr>
          <p:spPr>
            <a:xfrm>
              <a:off x="1582031" y="4676734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g2b325dddec3_0_85"/>
            <p:cNvSpPr/>
            <p:nvPr/>
          </p:nvSpPr>
          <p:spPr>
            <a:xfrm>
              <a:off x="1848942" y="4676734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g2b325dddec3_0_85"/>
            <p:cNvSpPr/>
            <p:nvPr/>
          </p:nvSpPr>
          <p:spPr>
            <a:xfrm>
              <a:off x="2115853" y="4676734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g2b325dddec3_0_85"/>
            <p:cNvSpPr/>
            <p:nvPr/>
          </p:nvSpPr>
          <p:spPr>
            <a:xfrm>
              <a:off x="2382764" y="4676734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g2b325dddec3_0_85"/>
            <p:cNvSpPr/>
            <p:nvPr/>
          </p:nvSpPr>
          <p:spPr>
            <a:xfrm>
              <a:off x="2649675" y="4676734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g2b325dddec3_0_85"/>
            <p:cNvSpPr/>
            <p:nvPr/>
          </p:nvSpPr>
          <p:spPr>
            <a:xfrm>
              <a:off x="2916586" y="4676734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g2b325dddec3_0_85"/>
            <p:cNvSpPr/>
            <p:nvPr/>
          </p:nvSpPr>
          <p:spPr>
            <a:xfrm>
              <a:off x="3183496" y="4676734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g2b325dddec3_0_85"/>
            <p:cNvSpPr/>
            <p:nvPr/>
          </p:nvSpPr>
          <p:spPr>
            <a:xfrm>
              <a:off x="3450407" y="4676734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g2b325dddec3_0_85"/>
            <p:cNvSpPr/>
            <p:nvPr/>
          </p:nvSpPr>
          <p:spPr>
            <a:xfrm>
              <a:off x="3717318" y="4676734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g2b325dddec3_0_85"/>
            <p:cNvSpPr/>
            <p:nvPr/>
          </p:nvSpPr>
          <p:spPr>
            <a:xfrm>
              <a:off x="3984229" y="4676734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g2b325dddec3_0_85"/>
            <p:cNvSpPr/>
            <p:nvPr/>
          </p:nvSpPr>
          <p:spPr>
            <a:xfrm>
              <a:off x="4251140" y="4676734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g2b325dddec3_0_85"/>
            <p:cNvSpPr/>
            <p:nvPr/>
          </p:nvSpPr>
          <p:spPr>
            <a:xfrm>
              <a:off x="1319599" y="4249271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g2b325dddec3_0_85"/>
            <p:cNvSpPr/>
            <p:nvPr/>
          </p:nvSpPr>
          <p:spPr>
            <a:xfrm>
              <a:off x="1586510" y="4249271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g2b325dddec3_0_85"/>
            <p:cNvSpPr/>
            <p:nvPr/>
          </p:nvSpPr>
          <p:spPr>
            <a:xfrm>
              <a:off x="1853421" y="4249271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g2b325dddec3_0_85"/>
            <p:cNvSpPr/>
            <p:nvPr/>
          </p:nvSpPr>
          <p:spPr>
            <a:xfrm>
              <a:off x="2120332" y="4249271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g2b325dddec3_0_85"/>
            <p:cNvSpPr/>
            <p:nvPr/>
          </p:nvSpPr>
          <p:spPr>
            <a:xfrm>
              <a:off x="2387242" y="4249271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g2b325dddec3_0_85"/>
            <p:cNvSpPr/>
            <p:nvPr/>
          </p:nvSpPr>
          <p:spPr>
            <a:xfrm>
              <a:off x="2654153" y="4249271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g2b325dddec3_0_85"/>
            <p:cNvSpPr/>
            <p:nvPr/>
          </p:nvSpPr>
          <p:spPr>
            <a:xfrm>
              <a:off x="2921064" y="4249271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g2b325dddec3_0_85"/>
            <p:cNvSpPr/>
            <p:nvPr/>
          </p:nvSpPr>
          <p:spPr>
            <a:xfrm>
              <a:off x="3187975" y="4249271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g2b325dddec3_0_85"/>
            <p:cNvSpPr/>
            <p:nvPr/>
          </p:nvSpPr>
          <p:spPr>
            <a:xfrm>
              <a:off x="3454886" y="4249271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g2b325dddec3_0_85"/>
            <p:cNvSpPr/>
            <p:nvPr/>
          </p:nvSpPr>
          <p:spPr>
            <a:xfrm>
              <a:off x="3721797" y="4249271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g2b325dddec3_0_85"/>
            <p:cNvSpPr/>
            <p:nvPr/>
          </p:nvSpPr>
          <p:spPr>
            <a:xfrm>
              <a:off x="3988707" y="4249271"/>
              <a:ext cx="148665" cy="143311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g2b325dddec3_0_85"/>
            <p:cNvSpPr/>
            <p:nvPr/>
          </p:nvSpPr>
          <p:spPr>
            <a:xfrm>
              <a:off x="4255618" y="4249271"/>
              <a:ext cx="148665" cy="143311"/>
            </a:xfrm>
            <a:prstGeom prst="ellipse">
              <a:avLst/>
            </a:prstGeom>
            <a:solidFill>
              <a:srgbClr val="2F549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0" name="Google Shape;760;g2b325dddec3_0_85"/>
            <p:cNvCxnSpPr>
              <a:stCxn id="723" idx="0"/>
              <a:endCxn id="735" idx="4"/>
            </p:cNvCxnSpPr>
            <p:nvPr/>
          </p:nvCxnSpPr>
          <p:spPr>
            <a:xfrm rot="10800000" flipH="1">
              <a:off x="4325472" y="5247631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g2b325dddec3_0_85"/>
            <p:cNvCxnSpPr>
              <a:stCxn id="722" idx="0"/>
              <a:endCxn id="735" idx="4"/>
            </p:cNvCxnSpPr>
            <p:nvPr/>
          </p:nvCxnSpPr>
          <p:spPr>
            <a:xfrm rot="10800000" flipH="1">
              <a:off x="4058561" y="5247631"/>
              <a:ext cx="271506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62" name="Google Shape;762;g2b325dddec3_0_85"/>
            <p:cNvCxnSpPr>
              <a:stCxn id="721" idx="0"/>
              <a:endCxn id="735" idx="4"/>
            </p:cNvCxnSpPr>
            <p:nvPr/>
          </p:nvCxnSpPr>
          <p:spPr>
            <a:xfrm rot="10800000" flipH="1">
              <a:off x="3791651" y="5247631"/>
              <a:ext cx="538475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63" name="Google Shape;763;g2b325dddec3_0_85"/>
            <p:cNvCxnSpPr/>
            <p:nvPr/>
          </p:nvCxnSpPr>
          <p:spPr>
            <a:xfrm rot="10800000" flipH="1">
              <a:off x="3522413" y="5247631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g2b325dddec3_0_85"/>
            <p:cNvCxnSpPr/>
            <p:nvPr/>
          </p:nvCxnSpPr>
          <p:spPr>
            <a:xfrm rot="10800000" flipH="1">
              <a:off x="3255502" y="5247631"/>
              <a:ext cx="271506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g2b325dddec3_0_85"/>
            <p:cNvCxnSpPr/>
            <p:nvPr/>
          </p:nvCxnSpPr>
          <p:spPr>
            <a:xfrm rot="10800000" flipH="1">
              <a:off x="2988592" y="5247631"/>
              <a:ext cx="538475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g2b325dddec3_0_85"/>
            <p:cNvCxnSpPr/>
            <p:nvPr/>
          </p:nvCxnSpPr>
          <p:spPr>
            <a:xfrm rot="10800000" flipH="1">
              <a:off x="2721681" y="5247631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g2b325dddec3_0_85"/>
            <p:cNvCxnSpPr/>
            <p:nvPr/>
          </p:nvCxnSpPr>
          <p:spPr>
            <a:xfrm rot="10800000" flipH="1">
              <a:off x="2454770" y="5247631"/>
              <a:ext cx="271506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g2b325dddec3_0_85"/>
            <p:cNvCxnSpPr/>
            <p:nvPr/>
          </p:nvCxnSpPr>
          <p:spPr>
            <a:xfrm rot="10800000" flipH="1">
              <a:off x="2187859" y="5247631"/>
              <a:ext cx="538475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g2b325dddec3_0_85"/>
            <p:cNvCxnSpPr/>
            <p:nvPr/>
          </p:nvCxnSpPr>
          <p:spPr>
            <a:xfrm rot="10800000" flipH="1">
              <a:off x="1920948" y="5247631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g2b325dddec3_0_85"/>
            <p:cNvCxnSpPr/>
            <p:nvPr/>
          </p:nvCxnSpPr>
          <p:spPr>
            <a:xfrm rot="10800000" flipH="1">
              <a:off x="1654037" y="5247631"/>
              <a:ext cx="271506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g2b325dddec3_0_85"/>
            <p:cNvCxnSpPr/>
            <p:nvPr/>
          </p:nvCxnSpPr>
          <p:spPr>
            <a:xfrm rot="10800000" flipH="1">
              <a:off x="1387126" y="5247631"/>
              <a:ext cx="538475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g2b325dddec3_0_85"/>
            <p:cNvCxnSpPr>
              <a:stCxn id="735" idx="0"/>
              <a:endCxn id="747" idx="4"/>
            </p:cNvCxnSpPr>
            <p:nvPr/>
          </p:nvCxnSpPr>
          <p:spPr>
            <a:xfrm rot="10800000">
              <a:off x="4325414" y="4820168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g2b325dddec3_0_85"/>
            <p:cNvCxnSpPr>
              <a:stCxn id="732" idx="0"/>
              <a:endCxn id="747" idx="4"/>
            </p:cNvCxnSpPr>
            <p:nvPr/>
          </p:nvCxnSpPr>
          <p:spPr>
            <a:xfrm rot="10800000" flipH="1">
              <a:off x="3529218" y="4820168"/>
              <a:ext cx="796370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g2b325dddec3_0_85"/>
            <p:cNvCxnSpPr>
              <a:stCxn id="729" idx="0"/>
              <a:endCxn id="741" idx="4"/>
            </p:cNvCxnSpPr>
            <p:nvPr/>
          </p:nvCxnSpPr>
          <p:spPr>
            <a:xfrm rot="10800000">
              <a:off x="2723949" y="4820168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g2b325dddec3_0_85"/>
            <p:cNvCxnSpPr>
              <a:stCxn id="726" idx="0"/>
              <a:endCxn id="741" idx="4"/>
            </p:cNvCxnSpPr>
            <p:nvPr/>
          </p:nvCxnSpPr>
          <p:spPr>
            <a:xfrm rot="10800000" flipH="1">
              <a:off x="1927753" y="4820168"/>
              <a:ext cx="796370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g2b325dddec3_0_85"/>
            <p:cNvCxnSpPr>
              <a:stCxn id="759" idx="4"/>
              <a:endCxn id="747" idx="0"/>
            </p:cNvCxnSpPr>
            <p:nvPr/>
          </p:nvCxnSpPr>
          <p:spPr>
            <a:xfrm flipH="1">
              <a:off x="4325414" y="4392581"/>
              <a:ext cx="4537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g2b325dddec3_0_85"/>
            <p:cNvCxnSpPr>
              <a:stCxn id="759" idx="4"/>
              <a:endCxn id="741" idx="0"/>
            </p:cNvCxnSpPr>
            <p:nvPr/>
          </p:nvCxnSpPr>
          <p:spPr>
            <a:xfrm flipH="1">
              <a:off x="2723949" y="4392581"/>
              <a:ext cx="1606002" cy="284029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g2b325dddec3_0_85"/>
            <p:cNvCxnSpPr>
              <a:stCxn id="759" idx="0"/>
            </p:cNvCxnSpPr>
            <p:nvPr/>
          </p:nvCxnSpPr>
          <p:spPr>
            <a:xfrm rot="10800000">
              <a:off x="4329951" y="4053746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79" name="Google Shape;779;g2b325dddec3_0_85"/>
            <p:cNvSpPr txBox="1"/>
            <p:nvPr/>
          </p:nvSpPr>
          <p:spPr>
            <a:xfrm>
              <a:off x="6676254" y="3623846"/>
              <a:ext cx="645611" cy="469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4A86E8"/>
                  </a:solidFill>
                </a:rPr>
                <a:t>E</a:t>
              </a:r>
              <a:r>
                <a:rPr lang="en-US" sz="1600" b="1" baseline="-25000">
                  <a:solidFill>
                    <a:srgbClr val="4A86E8"/>
                  </a:solidFill>
                </a:rPr>
                <a:t>t-2 </a:t>
              </a:r>
              <a:endParaRPr sz="1600"/>
            </a:p>
          </p:txBody>
        </p:sp>
        <p:cxnSp>
          <p:nvCxnSpPr>
            <p:cNvPr id="780" name="Google Shape;780;g2b325dddec3_0_85"/>
            <p:cNvCxnSpPr/>
            <p:nvPr/>
          </p:nvCxnSpPr>
          <p:spPr>
            <a:xfrm>
              <a:off x="5019175" y="3848741"/>
              <a:ext cx="1290525" cy="0"/>
            </a:xfrm>
            <a:prstGeom prst="straightConnector1">
              <a:avLst/>
            </a:prstGeom>
            <a:noFill/>
            <a:ln w="28575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81" name="Google Shape;781;g2b325dddec3_0_85"/>
            <p:cNvSpPr/>
            <p:nvPr/>
          </p:nvSpPr>
          <p:spPr>
            <a:xfrm>
              <a:off x="4021919" y="3652298"/>
              <a:ext cx="3651368" cy="392530"/>
            </a:xfrm>
            <a:prstGeom prst="bracketPair">
              <a:avLst/>
            </a:prstGeom>
            <a:noFill/>
            <a:ln w="2857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2" name="Google Shape;782;g2b325dddec3_0_85"/>
            <p:cNvCxnSpPr/>
            <p:nvPr/>
          </p:nvCxnSpPr>
          <p:spPr>
            <a:xfrm>
              <a:off x="4595175" y="4538391"/>
              <a:ext cx="804048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83" name="Google Shape;783;g2b325dddec3_0_85"/>
            <p:cNvSpPr txBox="1"/>
            <p:nvPr/>
          </p:nvSpPr>
          <p:spPr>
            <a:xfrm>
              <a:off x="2006333" y="6261018"/>
              <a:ext cx="1146396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(padding)</a:t>
              </a:r>
              <a:endParaRPr sz="1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7" name="Google Shape;867;g2b325dddec3_0_85"/>
            <p:cNvCxnSpPr/>
            <p:nvPr/>
          </p:nvCxnSpPr>
          <p:spPr>
            <a:xfrm rot="10800000">
              <a:off x="4601340" y="4059301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g2b325dddec3_0_85"/>
            <p:cNvCxnSpPr/>
            <p:nvPr/>
          </p:nvCxnSpPr>
          <p:spPr>
            <a:xfrm rot="10800000">
              <a:off x="4868251" y="4073774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g2b325dddec3_0_85"/>
            <p:cNvCxnSpPr/>
            <p:nvPr/>
          </p:nvCxnSpPr>
          <p:spPr>
            <a:xfrm rot="10800000">
              <a:off x="5128706" y="4058792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g2b325dddec3_0_85"/>
            <p:cNvCxnSpPr/>
            <p:nvPr/>
          </p:nvCxnSpPr>
          <p:spPr>
            <a:xfrm rot="10800000">
              <a:off x="5400095" y="4064347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g2b325dddec3_0_85"/>
            <p:cNvCxnSpPr/>
            <p:nvPr/>
          </p:nvCxnSpPr>
          <p:spPr>
            <a:xfrm rot="10800000">
              <a:off x="5667006" y="4078820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g2b325dddec3_0_85"/>
            <p:cNvCxnSpPr/>
            <p:nvPr/>
          </p:nvCxnSpPr>
          <p:spPr>
            <a:xfrm rot="10800000">
              <a:off x="4329951" y="4053746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g2b325dddec3_0_85"/>
            <p:cNvCxnSpPr/>
            <p:nvPr/>
          </p:nvCxnSpPr>
          <p:spPr>
            <a:xfrm rot="10800000">
              <a:off x="4601340" y="4059301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g2b325dddec3_0_85"/>
            <p:cNvCxnSpPr/>
            <p:nvPr/>
          </p:nvCxnSpPr>
          <p:spPr>
            <a:xfrm rot="10800000">
              <a:off x="4868251" y="4073774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g2b325dddec3_0_85"/>
            <p:cNvCxnSpPr/>
            <p:nvPr/>
          </p:nvCxnSpPr>
          <p:spPr>
            <a:xfrm rot="10800000">
              <a:off x="5128706" y="4058792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g2b325dddec3_0_85"/>
            <p:cNvCxnSpPr/>
            <p:nvPr/>
          </p:nvCxnSpPr>
          <p:spPr>
            <a:xfrm rot="10800000">
              <a:off x="5400095" y="4064347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g2b325dddec3_0_85"/>
            <p:cNvCxnSpPr/>
            <p:nvPr/>
          </p:nvCxnSpPr>
          <p:spPr>
            <a:xfrm rot="10800000">
              <a:off x="5667006" y="4078820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g2b325dddec3_0_85"/>
            <p:cNvCxnSpPr/>
            <p:nvPr/>
          </p:nvCxnSpPr>
          <p:spPr>
            <a:xfrm rot="10800000">
              <a:off x="5926937" y="4065057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g2b325dddec3_0_85"/>
            <p:cNvCxnSpPr/>
            <p:nvPr/>
          </p:nvCxnSpPr>
          <p:spPr>
            <a:xfrm rot="10800000">
              <a:off x="6192481" y="4065057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g2b325dddec3_0_85"/>
            <p:cNvCxnSpPr/>
            <p:nvPr/>
          </p:nvCxnSpPr>
          <p:spPr>
            <a:xfrm rot="10800000">
              <a:off x="6442612" y="4059286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g2b325dddec3_0_85"/>
            <p:cNvCxnSpPr/>
            <p:nvPr/>
          </p:nvCxnSpPr>
          <p:spPr>
            <a:xfrm rot="10800000">
              <a:off x="6732672" y="4057573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g2b325dddec3_0_85"/>
            <p:cNvCxnSpPr/>
            <p:nvPr/>
          </p:nvCxnSpPr>
          <p:spPr>
            <a:xfrm rot="10800000">
              <a:off x="7004061" y="4063128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g2b325dddec3_0_85"/>
            <p:cNvCxnSpPr/>
            <p:nvPr/>
          </p:nvCxnSpPr>
          <p:spPr>
            <a:xfrm rot="10800000">
              <a:off x="7270449" y="4078835"/>
              <a:ext cx="0" cy="195524"/>
            </a:xfrm>
            <a:prstGeom prst="straightConnector1">
              <a:avLst/>
            </a:prstGeom>
            <a:noFill/>
            <a:ln w="19050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Elbow Connector 934">
              <a:extLst>
                <a:ext uri="{FF2B5EF4-FFF2-40B4-BE49-F238E27FC236}">
                  <a16:creationId xmlns:a16="http://schemas.microsoft.com/office/drawing/2014/main" id="{E912E61C-2B2F-CE27-7FB6-7C1D83732F46}"/>
                </a:ext>
              </a:extLst>
            </p:cNvPr>
            <p:cNvCxnSpPr>
              <a:stCxn id="706" idx="3"/>
              <a:endCxn id="709" idx="4"/>
            </p:cNvCxnSpPr>
            <p:nvPr/>
          </p:nvCxnSpPr>
          <p:spPr>
            <a:xfrm flipV="1">
              <a:off x="7673287" y="5104074"/>
              <a:ext cx="177188" cy="90784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Elbow Connector 936">
              <a:extLst>
                <a:ext uri="{FF2B5EF4-FFF2-40B4-BE49-F238E27FC236}">
                  <a16:creationId xmlns:a16="http://schemas.microsoft.com/office/drawing/2014/main" id="{509A29D4-D4E9-F5FF-4B1E-28C23A8BB8C3}"/>
                </a:ext>
              </a:extLst>
            </p:cNvPr>
            <p:cNvCxnSpPr>
              <a:stCxn id="781" idx="3"/>
              <a:endCxn id="709" idx="0"/>
            </p:cNvCxnSpPr>
            <p:nvPr/>
          </p:nvCxnSpPr>
          <p:spPr>
            <a:xfrm>
              <a:off x="7673287" y="3848563"/>
              <a:ext cx="177188" cy="97148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Straight Arrow Connector 938">
              <a:extLst>
                <a:ext uri="{FF2B5EF4-FFF2-40B4-BE49-F238E27FC236}">
                  <a16:creationId xmlns:a16="http://schemas.microsoft.com/office/drawing/2014/main" id="{CCF10ADA-5F24-1504-0CD3-9DAF263E3276}"/>
                </a:ext>
              </a:extLst>
            </p:cNvPr>
            <p:cNvCxnSpPr>
              <a:stCxn id="709" idx="6"/>
              <a:endCxn id="931" idx="2"/>
            </p:cNvCxnSpPr>
            <p:nvPr/>
          </p:nvCxnSpPr>
          <p:spPr>
            <a:xfrm>
              <a:off x="7996791" y="4962060"/>
              <a:ext cx="1157406" cy="69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F4074583-73A8-589A-681F-F22B79807AB1}"/>
                </a:ext>
              </a:extLst>
            </p:cNvPr>
            <p:cNvGrpSpPr/>
            <p:nvPr/>
          </p:nvGrpSpPr>
          <p:grpSpPr>
            <a:xfrm>
              <a:off x="8309899" y="3556601"/>
              <a:ext cx="2025322" cy="2745100"/>
              <a:chOff x="8307441" y="3538415"/>
              <a:chExt cx="2025322" cy="2745100"/>
            </a:xfrm>
          </p:grpSpPr>
          <p:sp>
            <p:nvSpPr>
              <p:cNvPr id="634" name="Google Shape;634;g2b325dddec3_0_85"/>
              <p:cNvSpPr/>
              <p:nvPr/>
            </p:nvSpPr>
            <p:spPr>
              <a:xfrm>
                <a:off x="8307441" y="5852657"/>
                <a:ext cx="1941720" cy="392530"/>
              </a:xfrm>
              <a:prstGeom prst="bracketPair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g2b325dddec3_0_85"/>
              <p:cNvSpPr txBox="1"/>
              <p:nvPr/>
            </p:nvSpPr>
            <p:spPr>
              <a:xfrm>
                <a:off x="8352111" y="5814330"/>
                <a:ext cx="1980652" cy="469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r>
                  <a:rPr lang="en-US" sz="1600" b="1" baseline="-2500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1600" b="1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X</a:t>
                </a:r>
                <a:r>
                  <a:rPr lang="en-US" sz="1600" b="1" baseline="-2500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t+1</a:t>
                </a:r>
                <a:r>
                  <a:rPr lang="en-US" sz="1600" b="1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	          X</a:t>
                </a:r>
                <a:r>
                  <a:rPr lang="en-US" sz="1600" b="1" baseline="-2500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t+H</a:t>
                </a:r>
                <a:endParaRPr sz="1600" b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6" name="Google Shape;866;g2b325dddec3_0_85"/>
              <p:cNvCxnSpPr/>
              <p:nvPr/>
            </p:nvCxnSpPr>
            <p:spPr>
              <a:xfrm>
                <a:off x="8928149" y="6069035"/>
                <a:ext cx="887105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" name="Google Shape;865;g2b325dddec3_0_85">
                <a:extLst>
                  <a:ext uri="{FF2B5EF4-FFF2-40B4-BE49-F238E27FC236}">
                    <a16:creationId xmlns:a16="http://schemas.microsoft.com/office/drawing/2014/main" id="{34FB2C25-6FD7-6C8E-4B3D-B9861D5FFEC7}"/>
                  </a:ext>
                </a:extLst>
              </p:cNvPr>
              <p:cNvSpPr txBox="1"/>
              <p:nvPr/>
            </p:nvSpPr>
            <p:spPr>
              <a:xfrm>
                <a:off x="8324986" y="3538415"/>
                <a:ext cx="1980652" cy="469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</a:t>
                </a:r>
                <a:r>
                  <a:rPr lang="en-US" sz="1600" b="1" baseline="-250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r>
                  <a:rPr lang="en-US" sz="16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</a:t>
                </a:r>
                <a:r>
                  <a:rPr lang="en-US" sz="1600" b="1" baseline="-250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t+1</a:t>
                </a:r>
                <a:r>
                  <a:rPr lang="en-US" sz="1600" b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	          Y</a:t>
                </a:r>
                <a:r>
                  <a:rPr lang="en-US" sz="1600" b="1" baseline="-250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t+H</a:t>
                </a:r>
                <a:endParaRPr sz="16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" name="Google Shape;634;g2b325dddec3_0_85">
                <a:extLst>
                  <a:ext uri="{FF2B5EF4-FFF2-40B4-BE49-F238E27FC236}">
                    <a16:creationId xmlns:a16="http://schemas.microsoft.com/office/drawing/2014/main" id="{1991CD4D-0E4D-FBA9-664E-84E5AF874C18}"/>
                  </a:ext>
                </a:extLst>
              </p:cNvPr>
              <p:cNvSpPr/>
              <p:nvPr/>
            </p:nvSpPr>
            <p:spPr>
              <a:xfrm>
                <a:off x="8335145" y="3601753"/>
                <a:ext cx="1941720" cy="392530"/>
              </a:xfrm>
              <a:prstGeom prst="bracketPair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E29D4121-7BEF-7AA9-B44A-45C99E30DD35}"/>
                  </a:ext>
                </a:extLst>
              </p:cNvPr>
              <p:cNvGrpSpPr/>
              <p:nvPr/>
            </p:nvGrpSpPr>
            <p:grpSpPr>
              <a:xfrm rot="5400000">
                <a:off x="8959673" y="4901486"/>
                <a:ext cx="677600" cy="1300403"/>
                <a:chOff x="8378049" y="4312728"/>
                <a:chExt cx="860117" cy="1300403"/>
              </a:xfrm>
            </p:grpSpPr>
            <p:sp>
              <p:nvSpPr>
                <p:cNvPr id="785" name="Google Shape;785;g2b325dddec3_0_85"/>
                <p:cNvSpPr/>
                <p:nvPr/>
              </p:nvSpPr>
              <p:spPr>
                <a:xfrm rot="16200000" flipH="1">
                  <a:off x="8718906" y="4444834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786" name="Google Shape;786;g2b325dddec3_0_85"/>
                <p:cNvSpPr/>
                <p:nvPr/>
              </p:nvSpPr>
              <p:spPr>
                <a:xfrm rot="16200000" flipH="1">
                  <a:off x="8718906" y="4724937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787" name="Google Shape;787;g2b325dddec3_0_85"/>
                <p:cNvSpPr/>
                <p:nvPr/>
              </p:nvSpPr>
              <p:spPr>
                <a:xfrm rot="16200000" flipH="1">
                  <a:off x="8718906" y="5005041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788" name="Google Shape;788;g2b325dddec3_0_85"/>
                <p:cNvSpPr/>
                <p:nvPr/>
              </p:nvSpPr>
              <p:spPr>
                <a:xfrm rot="16200000" flipH="1">
                  <a:off x="8386010" y="4304782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789" name="Google Shape;789;g2b325dddec3_0_85"/>
                <p:cNvSpPr/>
                <p:nvPr/>
              </p:nvSpPr>
              <p:spPr>
                <a:xfrm rot="16200000" flipH="1">
                  <a:off x="8386010" y="4584885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790" name="Google Shape;790;g2b325dddec3_0_85"/>
                <p:cNvSpPr/>
                <p:nvPr/>
              </p:nvSpPr>
              <p:spPr>
                <a:xfrm rot="16200000" flipH="1">
                  <a:off x="8386010" y="4864989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791" name="Google Shape;791;g2b325dddec3_0_85"/>
                <p:cNvSpPr/>
                <p:nvPr/>
              </p:nvSpPr>
              <p:spPr>
                <a:xfrm rot="16200000" flipH="1">
                  <a:off x="8386010" y="5145093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cxnSp>
              <p:nvCxnSpPr>
                <p:cNvPr id="792" name="Google Shape;792;g2b325dddec3_0_85"/>
                <p:cNvCxnSpPr>
                  <a:stCxn id="788" idx="4"/>
                  <a:endCxn id="785" idx="1"/>
                </p:cNvCxnSpPr>
                <p:nvPr/>
              </p:nvCxnSpPr>
              <p:spPr>
                <a:xfrm>
                  <a:off x="8572446" y="4401972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3" name="Google Shape;793;g2b325dddec3_0_85"/>
                <p:cNvCxnSpPr>
                  <a:stCxn id="789" idx="4"/>
                  <a:endCxn id="785" idx="7"/>
                </p:cNvCxnSpPr>
                <p:nvPr/>
              </p:nvCxnSpPr>
              <p:spPr>
                <a:xfrm rot="10800000" flipH="1">
                  <a:off x="8572446" y="4605051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4" name="Google Shape;794;g2b325dddec3_0_85"/>
                <p:cNvCxnSpPr>
                  <a:stCxn id="786" idx="1"/>
                  <a:endCxn id="789" idx="4"/>
                </p:cNvCxnSpPr>
                <p:nvPr/>
              </p:nvCxnSpPr>
              <p:spPr>
                <a:xfrm rot="10800000">
                  <a:off x="8572615" y="4681997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5" name="Google Shape;795;g2b325dddec3_0_85"/>
                <p:cNvCxnSpPr>
                  <a:stCxn id="786" idx="7"/>
                  <a:endCxn id="790" idx="4"/>
                </p:cNvCxnSpPr>
                <p:nvPr/>
              </p:nvCxnSpPr>
              <p:spPr>
                <a:xfrm flipH="1">
                  <a:off x="8572615" y="4885234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6" name="Google Shape;796;g2b325dddec3_0_85"/>
                <p:cNvCxnSpPr>
                  <a:stCxn id="790" idx="4"/>
                  <a:endCxn id="787" idx="1"/>
                </p:cNvCxnSpPr>
                <p:nvPr/>
              </p:nvCxnSpPr>
              <p:spPr>
                <a:xfrm>
                  <a:off x="8572446" y="4962180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7" name="Google Shape;797;g2b325dddec3_0_85"/>
                <p:cNvCxnSpPr>
                  <a:stCxn id="791" idx="4"/>
                  <a:endCxn id="787" idx="7"/>
                </p:cNvCxnSpPr>
                <p:nvPr/>
              </p:nvCxnSpPr>
              <p:spPr>
                <a:xfrm rot="10800000" flipH="1">
                  <a:off x="8572446" y="5165258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8" name="Google Shape;798;g2b325dddec3_0_85"/>
                <p:cNvCxnSpPr>
                  <a:stCxn id="791" idx="4"/>
                  <a:endCxn id="786" idx="7"/>
                </p:cNvCxnSpPr>
                <p:nvPr/>
              </p:nvCxnSpPr>
              <p:spPr>
                <a:xfrm rot="10800000" flipH="1">
                  <a:off x="8572446" y="4885303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9" name="Google Shape;799;g2b325dddec3_0_85"/>
                <p:cNvCxnSpPr>
                  <a:stCxn id="791" idx="4"/>
                  <a:endCxn id="785" idx="7"/>
                </p:cNvCxnSpPr>
                <p:nvPr/>
              </p:nvCxnSpPr>
              <p:spPr>
                <a:xfrm rot="10800000" flipH="1">
                  <a:off x="8572446" y="4604977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0" name="Google Shape;800;g2b325dddec3_0_85"/>
                <p:cNvCxnSpPr>
                  <a:stCxn id="789" idx="4"/>
                  <a:endCxn id="787" idx="1"/>
                </p:cNvCxnSpPr>
                <p:nvPr/>
              </p:nvCxnSpPr>
              <p:spPr>
                <a:xfrm>
                  <a:off x="8572446" y="4682076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1" name="Google Shape;801;g2b325dddec3_0_85"/>
                <p:cNvCxnSpPr>
                  <a:stCxn id="790" idx="4"/>
                  <a:endCxn id="785" idx="7"/>
                </p:cNvCxnSpPr>
                <p:nvPr/>
              </p:nvCxnSpPr>
              <p:spPr>
                <a:xfrm rot="10800000" flipH="1">
                  <a:off x="8572446" y="4605199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2" name="Google Shape;802;g2b325dddec3_0_85"/>
                <p:cNvCxnSpPr>
                  <a:stCxn id="787" idx="1"/>
                  <a:endCxn id="788" idx="4"/>
                </p:cNvCxnSpPr>
                <p:nvPr/>
              </p:nvCxnSpPr>
              <p:spPr>
                <a:xfrm rot="10800000">
                  <a:off x="8572615" y="4401819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3" name="Google Shape;803;g2b325dddec3_0_85"/>
                <p:cNvCxnSpPr>
                  <a:stCxn id="786" idx="1"/>
                  <a:endCxn id="788" idx="4"/>
                </p:cNvCxnSpPr>
                <p:nvPr/>
              </p:nvCxnSpPr>
              <p:spPr>
                <a:xfrm rot="10800000">
                  <a:off x="8572615" y="4402042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16" name="Google Shape;816;g2b325dddec3_0_85"/>
                <p:cNvSpPr/>
                <p:nvPr/>
              </p:nvSpPr>
              <p:spPr>
                <a:xfrm rot="16200000" flipH="1">
                  <a:off x="8718890" y="4444836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817" name="Google Shape;817;g2b325dddec3_0_85"/>
                <p:cNvSpPr/>
                <p:nvPr/>
              </p:nvSpPr>
              <p:spPr>
                <a:xfrm rot="16200000" flipH="1">
                  <a:off x="8718890" y="4724940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818" name="Google Shape;818;g2b325dddec3_0_85"/>
                <p:cNvSpPr/>
                <p:nvPr/>
              </p:nvSpPr>
              <p:spPr>
                <a:xfrm rot="16200000" flipH="1">
                  <a:off x="8718890" y="5005043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819" name="Google Shape;819;g2b325dddec3_0_85"/>
                <p:cNvSpPr/>
                <p:nvPr/>
              </p:nvSpPr>
              <p:spPr>
                <a:xfrm rot="16200000" flipH="1">
                  <a:off x="8718890" y="5285147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820" name="Google Shape;820;g2b325dddec3_0_85"/>
                <p:cNvSpPr/>
                <p:nvPr/>
              </p:nvSpPr>
              <p:spPr>
                <a:xfrm rot="16200000" flipH="1">
                  <a:off x="8385995" y="4304783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821" name="Google Shape;821;g2b325dddec3_0_85"/>
                <p:cNvSpPr/>
                <p:nvPr/>
              </p:nvSpPr>
              <p:spPr>
                <a:xfrm rot="16200000" flipH="1">
                  <a:off x="8385995" y="4584888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822" name="Google Shape;822;g2b325dddec3_0_85"/>
                <p:cNvSpPr/>
                <p:nvPr/>
              </p:nvSpPr>
              <p:spPr>
                <a:xfrm rot="16200000" flipH="1">
                  <a:off x="8385995" y="4864991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823" name="Google Shape;823;g2b325dddec3_0_85"/>
                <p:cNvSpPr/>
                <p:nvPr/>
              </p:nvSpPr>
              <p:spPr>
                <a:xfrm rot="16200000" flipH="1">
                  <a:off x="8385995" y="5145095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824" name="Google Shape;824;g2b325dddec3_0_85"/>
                <p:cNvSpPr/>
                <p:nvPr/>
              </p:nvSpPr>
              <p:spPr>
                <a:xfrm rot="16200000" flipH="1">
                  <a:off x="8385995" y="5425199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cxnSp>
              <p:nvCxnSpPr>
                <p:cNvPr id="825" name="Google Shape;825;g2b325dddec3_0_85"/>
                <p:cNvCxnSpPr>
                  <a:stCxn id="816" idx="1"/>
                  <a:endCxn id="820" idx="4"/>
                </p:cNvCxnSpPr>
                <p:nvPr/>
              </p:nvCxnSpPr>
              <p:spPr>
                <a:xfrm rot="10800000">
                  <a:off x="8572599" y="4401896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6" name="Google Shape;826;g2b325dddec3_0_85"/>
                <p:cNvCxnSpPr>
                  <a:stCxn id="816" idx="7"/>
                  <a:endCxn id="821" idx="4"/>
                </p:cNvCxnSpPr>
                <p:nvPr/>
              </p:nvCxnSpPr>
              <p:spPr>
                <a:xfrm flipH="1">
                  <a:off x="8572599" y="4605131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7" name="Google Shape;827;g2b325dddec3_0_85"/>
                <p:cNvCxnSpPr>
                  <a:stCxn id="821" idx="4"/>
                  <a:endCxn id="817" idx="1"/>
                </p:cNvCxnSpPr>
                <p:nvPr/>
              </p:nvCxnSpPr>
              <p:spPr>
                <a:xfrm>
                  <a:off x="8572430" y="4682079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8" name="Google Shape;828;g2b325dddec3_0_85"/>
                <p:cNvCxnSpPr>
                  <a:stCxn id="822" idx="4"/>
                  <a:endCxn id="817" idx="7"/>
                </p:cNvCxnSpPr>
                <p:nvPr/>
              </p:nvCxnSpPr>
              <p:spPr>
                <a:xfrm rot="10800000" flipH="1">
                  <a:off x="8572430" y="4885157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9" name="Google Shape;829;g2b325dddec3_0_85"/>
                <p:cNvCxnSpPr>
                  <a:stCxn id="818" idx="1"/>
                  <a:endCxn id="822" idx="4"/>
                </p:cNvCxnSpPr>
                <p:nvPr/>
              </p:nvCxnSpPr>
              <p:spPr>
                <a:xfrm rot="10800000">
                  <a:off x="8572599" y="4962103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0" name="Google Shape;830;g2b325dddec3_0_85"/>
                <p:cNvCxnSpPr>
                  <a:stCxn id="818" idx="7"/>
                  <a:endCxn id="823" idx="4"/>
                </p:cNvCxnSpPr>
                <p:nvPr/>
              </p:nvCxnSpPr>
              <p:spPr>
                <a:xfrm flipH="1">
                  <a:off x="8572599" y="5165340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g2b325dddec3_0_85"/>
                <p:cNvCxnSpPr>
                  <a:stCxn id="823" idx="4"/>
                  <a:endCxn id="819" idx="1"/>
                </p:cNvCxnSpPr>
                <p:nvPr/>
              </p:nvCxnSpPr>
              <p:spPr>
                <a:xfrm>
                  <a:off x="8572430" y="5242286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2" name="Google Shape;832;g2b325dddec3_0_85"/>
                <p:cNvCxnSpPr>
                  <a:stCxn id="824" idx="4"/>
                  <a:endCxn id="819" idx="7"/>
                </p:cNvCxnSpPr>
                <p:nvPr/>
              </p:nvCxnSpPr>
              <p:spPr>
                <a:xfrm rot="10800000" flipH="1">
                  <a:off x="8572430" y="5445365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3" name="Google Shape;833;g2b325dddec3_0_85"/>
                <p:cNvCxnSpPr>
                  <a:stCxn id="824" idx="4"/>
                  <a:endCxn id="818" idx="7"/>
                </p:cNvCxnSpPr>
                <p:nvPr/>
              </p:nvCxnSpPr>
              <p:spPr>
                <a:xfrm rot="10800000" flipH="1">
                  <a:off x="8572430" y="5165409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4" name="Google Shape;834;g2b325dddec3_0_85"/>
                <p:cNvCxnSpPr>
                  <a:stCxn id="824" idx="4"/>
                  <a:endCxn id="817" idx="7"/>
                </p:cNvCxnSpPr>
                <p:nvPr/>
              </p:nvCxnSpPr>
              <p:spPr>
                <a:xfrm rot="10800000" flipH="1">
                  <a:off x="8572430" y="4885083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5" name="Google Shape;835;g2b325dddec3_0_85"/>
                <p:cNvCxnSpPr>
                  <a:stCxn id="824" idx="4"/>
                  <a:endCxn id="816" idx="0"/>
                </p:cNvCxnSpPr>
                <p:nvPr/>
              </p:nvCxnSpPr>
              <p:spPr>
                <a:xfrm rot="10800000" flipH="1">
                  <a:off x="8572430" y="4542175"/>
                  <a:ext cx="138545" cy="98021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6" name="Google Shape;836;g2b325dddec3_0_85"/>
                <p:cNvCxnSpPr>
                  <a:stCxn id="820" idx="4"/>
                  <a:endCxn id="817" idx="1"/>
                </p:cNvCxnSpPr>
                <p:nvPr/>
              </p:nvCxnSpPr>
              <p:spPr>
                <a:xfrm>
                  <a:off x="8572430" y="4401974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7" name="Google Shape;837;g2b325dddec3_0_85"/>
                <p:cNvCxnSpPr>
                  <a:stCxn id="820" idx="4"/>
                  <a:endCxn id="818" idx="1"/>
                </p:cNvCxnSpPr>
                <p:nvPr/>
              </p:nvCxnSpPr>
              <p:spPr>
                <a:xfrm>
                  <a:off x="8572430" y="4401974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8" name="Google Shape;838;g2b325dddec3_0_85"/>
                <p:cNvCxnSpPr>
                  <a:stCxn id="820" idx="4"/>
                  <a:endCxn id="819" idx="1"/>
                </p:cNvCxnSpPr>
                <p:nvPr/>
              </p:nvCxnSpPr>
              <p:spPr>
                <a:xfrm>
                  <a:off x="8572430" y="4401974"/>
                  <a:ext cx="166812" cy="9172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9" name="Google Shape;839;g2b325dddec3_0_85"/>
                <p:cNvCxnSpPr>
                  <a:stCxn id="822" idx="4"/>
                  <a:endCxn id="819" idx="1"/>
                </p:cNvCxnSpPr>
                <p:nvPr/>
              </p:nvCxnSpPr>
              <p:spPr>
                <a:xfrm>
                  <a:off x="8572430" y="4962182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0" name="Google Shape;840;g2b325dddec3_0_85"/>
                <p:cNvCxnSpPr>
                  <a:stCxn id="822" idx="5"/>
                  <a:endCxn id="816" idx="7"/>
                </p:cNvCxnSpPr>
                <p:nvPr/>
              </p:nvCxnSpPr>
              <p:spPr>
                <a:xfrm rot="10800000" flipH="1">
                  <a:off x="8543964" y="4604985"/>
                  <a:ext cx="195428" cy="42030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1" name="Google Shape;841;g2b325dddec3_0_85"/>
                <p:cNvCxnSpPr>
                  <a:stCxn id="823" idx="4"/>
                  <a:endCxn id="817" idx="7"/>
                </p:cNvCxnSpPr>
                <p:nvPr/>
              </p:nvCxnSpPr>
              <p:spPr>
                <a:xfrm rot="10800000" flipH="1">
                  <a:off x="8572430" y="4885305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2" name="Google Shape;842;g2b325dddec3_0_85"/>
                <p:cNvCxnSpPr>
                  <a:stCxn id="823" idx="4"/>
                  <a:endCxn id="816" idx="7"/>
                </p:cNvCxnSpPr>
                <p:nvPr/>
              </p:nvCxnSpPr>
              <p:spPr>
                <a:xfrm rot="10800000" flipH="1">
                  <a:off x="8572430" y="4604980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3" name="Google Shape;843;g2b325dddec3_0_85"/>
                <p:cNvCxnSpPr>
                  <a:stCxn id="819" idx="1"/>
                  <a:endCxn id="821" idx="4"/>
                </p:cNvCxnSpPr>
                <p:nvPr/>
              </p:nvCxnSpPr>
              <p:spPr>
                <a:xfrm rot="10800000">
                  <a:off x="8572599" y="4681925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4" name="Google Shape;844;g2b325dddec3_0_85"/>
                <p:cNvCxnSpPr>
                  <a:stCxn id="818" idx="1"/>
                  <a:endCxn id="821" idx="4"/>
                </p:cNvCxnSpPr>
                <p:nvPr/>
              </p:nvCxnSpPr>
              <p:spPr>
                <a:xfrm rot="10800000">
                  <a:off x="8572599" y="4682148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6B5A091A-17B3-01F7-7890-DE00F371CDC5}"/>
                    </a:ext>
                  </a:extLst>
                </p:cNvPr>
                <p:cNvGrpSpPr/>
                <p:nvPr/>
              </p:nvGrpSpPr>
              <p:grpSpPr>
                <a:xfrm rot="10800000">
                  <a:off x="8710874" y="4314224"/>
                  <a:ext cx="527292" cy="1298907"/>
                  <a:chOff x="9344171" y="4289541"/>
                  <a:chExt cx="527292" cy="1298907"/>
                </a:xfrm>
              </p:grpSpPr>
              <p:sp>
                <p:nvSpPr>
                  <p:cNvPr id="14" name="Google Shape;785;g2b325dddec3_0_85">
                    <a:extLst>
                      <a:ext uri="{FF2B5EF4-FFF2-40B4-BE49-F238E27FC236}">
                        <a16:creationId xmlns:a16="http://schemas.microsoft.com/office/drawing/2014/main" id="{B675AF8B-64AE-3A64-D8EB-957A4291BC87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28" y="4421647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15" name="Google Shape;786;g2b325dddec3_0_85">
                    <a:extLst>
                      <a:ext uri="{FF2B5EF4-FFF2-40B4-BE49-F238E27FC236}">
                        <a16:creationId xmlns:a16="http://schemas.microsoft.com/office/drawing/2014/main" id="{DD9471AC-D6C8-7823-7C13-D62940347687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28" y="4701750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16" name="Google Shape;787;g2b325dddec3_0_85">
                    <a:extLst>
                      <a:ext uri="{FF2B5EF4-FFF2-40B4-BE49-F238E27FC236}">
                        <a16:creationId xmlns:a16="http://schemas.microsoft.com/office/drawing/2014/main" id="{1B8B2846-503A-40BB-2C85-2590DDA94AD8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28" y="4981854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17" name="Google Shape;788;g2b325dddec3_0_85">
                    <a:extLst>
                      <a:ext uri="{FF2B5EF4-FFF2-40B4-BE49-F238E27FC236}">
                        <a16:creationId xmlns:a16="http://schemas.microsoft.com/office/drawing/2014/main" id="{27F1170A-BCA2-5012-E3B9-C0B89C4F9B68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32" y="4281595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18" name="Google Shape;789;g2b325dddec3_0_85">
                    <a:extLst>
                      <a:ext uri="{FF2B5EF4-FFF2-40B4-BE49-F238E27FC236}">
                        <a16:creationId xmlns:a16="http://schemas.microsoft.com/office/drawing/2014/main" id="{A2BD8FE0-A83C-6B1A-4162-2B37068F95F4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32" y="4561698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19" name="Google Shape;790;g2b325dddec3_0_85">
                    <a:extLst>
                      <a:ext uri="{FF2B5EF4-FFF2-40B4-BE49-F238E27FC236}">
                        <a16:creationId xmlns:a16="http://schemas.microsoft.com/office/drawing/2014/main" id="{2B5B21B3-AFB4-235D-A9F5-75D6C06BEB72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32" y="4841802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20" name="Google Shape;791;g2b325dddec3_0_85">
                    <a:extLst>
                      <a:ext uri="{FF2B5EF4-FFF2-40B4-BE49-F238E27FC236}">
                        <a16:creationId xmlns:a16="http://schemas.microsoft.com/office/drawing/2014/main" id="{63426ED6-60EB-E84A-5E95-A0EE135F83A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32" y="5121906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cxnSp>
                <p:nvCxnSpPr>
                  <p:cNvPr id="21" name="Google Shape;792;g2b325dddec3_0_85">
                    <a:extLst>
                      <a:ext uri="{FF2B5EF4-FFF2-40B4-BE49-F238E27FC236}">
                        <a16:creationId xmlns:a16="http://schemas.microsoft.com/office/drawing/2014/main" id="{5790756D-62A6-AF4D-078A-1951FCA9E64D}"/>
                      </a:ext>
                    </a:extLst>
                  </p:cNvPr>
                  <p:cNvCxnSpPr>
                    <a:stCxn id="17" idx="4"/>
                    <a:endCxn id="14" idx="1"/>
                  </p:cNvCxnSpPr>
                  <p:nvPr/>
                </p:nvCxnSpPr>
                <p:spPr>
                  <a:xfrm>
                    <a:off x="9538568" y="4378785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" name="Google Shape;793;g2b325dddec3_0_85">
                    <a:extLst>
                      <a:ext uri="{FF2B5EF4-FFF2-40B4-BE49-F238E27FC236}">
                        <a16:creationId xmlns:a16="http://schemas.microsoft.com/office/drawing/2014/main" id="{2A199FCA-44CF-9275-C1C8-B12592B82105}"/>
                      </a:ext>
                    </a:extLst>
                  </p:cNvPr>
                  <p:cNvCxnSpPr>
                    <a:stCxn id="18" idx="4"/>
                    <a:endCxn id="14" idx="7"/>
                  </p:cNvCxnSpPr>
                  <p:nvPr/>
                </p:nvCxnSpPr>
                <p:spPr>
                  <a:xfrm rot="10800000" flipH="1">
                    <a:off x="9538568" y="4581864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" name="Google Shape;794;g2b325dddec3_0_85">
                    <a:extLst>
                      <a:ext uri="{FF2B5EF4-FFF2-40B4-BE49-F238E27FC236}">
                        <a16:creationId xmlns:a16="http://schemas.microsoft.com/office/drawing/2014/main" id="{D44C53CE-81F2-B111-5A52-896D7147FEBC}"/>
                      </a:ext>
                    </a:extLst>
                  </p:cNvPr>
                  <p:cNvCxnSpPr>
                    <a:stCxn id="15" idx="1"/>
                    <a:endCxn id="18" idx="4"/>
                  </p:cNvCxnSpPr>
                  <p:nvPr/>
                </p:nvCxnSpPr>
                <p:spPr>
                  <a:xfrm rot="10800000">
                    <a:off x="9538737" y="4658810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" name="Google Shape;795;g2b325dddec3_0_85">
                    <a:extLst>
                      <a:ext uri="{FF2B5EF4-FFF2-40B4-BE49-F238E27FC236}">
                        <a16:creationId xmlns:a16="http://schemas.microsoft.com/office/drawing/2014/main" id="{DA83EC70-F990-ABFF-CFD2-BF33299BAC01}"/>
                      </a:ext>
                    </a:extLst>
                  </p:cNvPr>
                  <p:cNvCxnSpPr>
                    <a:stCxn id="15" idx="7"/>
                    <a:endCxn id="19" idx="4"/>
                  </p:cNvCxnSpPr>
                  <p:nvPr/>
                </p:nvCxnSpPr>
                <p:spPr>
                  <a:xfrm flipH="1">
                    <a:off x="9538737" y="4862047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" name="Google Shape;796;g2b325dddec3_0_85">
                    <a:extLst>
                      <a:ext uri="{FF2B5EF4-FFF2-40B4-BE49-F238E27FC236}">
                        <a16:creationId xmlns:a16="http://schemas.microsoft.com/office/drawing/2014/main" id="{C153DE96-7F7B-A05C-05EC-B89E480DB7EF}"/>
                      </a:ext>
                    </a:extLst>
                  </p:cNvPr>
                  <p:cNvCxnSpPr>
                    <a:stCxn id="19" idx="4"/>
                    <a:endCxn id="16" idx="1"/>
                  </p:cNvCxnSpPr>
                  <p:nvPr/>
                </p:nvCxnSpPr>
                <p:spPr>
                  <a:xfrm>
                    <a:off x="9538568" y="4938993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" name="Google Shape;797;g2b325dddec3_0_85">
                    <a:extLst>
                      <a:ext uri="{FF2B5EF4-FFF2-40B4-BE49-F238E27FC236}">
                        <a16:creationId xmlns:a16="http://schemas.microsoft.com/office/drawing/2014/main" id="{67FE6693-3371-EB49-315F-033C0BB7B870}"/>
                      </a:ext>
                    </a:extLst>
                  </p:cNvPr>
                  <p:cNvCxnSpPr>
                    <a:stCxn id="20" idx="4"/>
                    <a:endCxn id="16" idx="7"/>
                  </p:cNvCxnSpPr>
                  <p:nvPr/>
                </p:nvCxnSpPr>
                <p:spPr>
                  <a:xfrm rot="10800000" flipH="1">
                    <a:off x="9538568" y="5142071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" name="Google Shape;798;g2b325dddec3_0_85">
                    <a:extLst>
                      <a:ext uri="{FF2B5EF4-FFF2-40B4-BE49-F238E27FC236}">
                        <a16:creationId xmlns:a16="http://schemas.microsoft.com/office/drawing/2014/main" id="{140A84D2-8A2C-7490-0616-0E4ACABF1D7A}"/>
                      </a:ext>
                    </a:extLst>
                  </p:cNvPr>
                  <p:cNvCxnSpPr>
                    <a:stCxn id="20" idx="4"/>
                    <a:endCxn id="15" idx="7"/>
                  </p:cNvCxnSpPr>
                  <p:nvPr/>
                </p:nvCxnSpPr>
                <p:spPr>
                  <a:xfrm rot="10800000" flipH="1">
                    <a:off x="9538568" y="4862116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" name="Google Shape;799;g2b325dddec3_0_85">
                    <a:extLst>
                      <a:ext uri="{FF2B5EF4-FFF2-40B4-BE49-F238E27FC236}">
                        <a16:creationId xmlns:a16="http://schemas.microsoft.com/office/drawing/2014/main" id="{3CD7CFF9-DAFD-78D2-D875-A9FEE4C141C0}"/>
                      </a:ext>
                    </a:extLst>
                  </p:cNvPr>
                  <p:cNvCxnSpPr>
                    <a:stCxn id="20" idx="4"/>
                    <a:endCxn id="14" idx="7"/>
                  </p:cNvCxnSpPr>
                  <p:nvPr/>
                </p:nvCxnSpPr>
                <p:spPr>
                  <a:xfrm rot="10800000" flipH="1">
                    <a:off x="9538568" y="4581790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" name="Google Shape;800;g2b325dddec3_0_85">
                    <a:extLst>
                      <a:ext uri="{FF2B5EF4-FFF2-40B4-BE49-F238E27FC236}">
                        <a16:creationId xmlns:a16="http://schemas.microsoft.com/office/drawing/2014/main" id="{3C8BE96D-3774-FB8F-E1EC-4BB0E17D6798}"/>
                      </a:ext>
                    </a:extLst>
                  </p:cNvPr>
                  <p:cNvCxnSpPr>
                    <a:stCxn id="18" idx="4"/>
                    <a:endCxn id="16" idx="1"/>
                  </p:cNvCxnSpPr>
                  <p:nvPr/>
                </p:nvCxnSpPr>
                <p:spPr>
                  <a:xfrm>
                    <a:off x="9538568" y="4658889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" name="Google Shape;801;g2b325dddec3_0_85">
                    <a:extLst>
                      <a:ext uri="{FF2B5EF4-FFF2-40B4-BE49-F238E27FC236}">
                        <a16:creationId xmlns:a16="http://schemas.microsoft.com/office/drawing/2014/main" id="{5D44E61E-460D-B3EC-FDA7-107BDEAC35F6}"/>
                      </a:ext>
                    </a:extLst>
                  </p:cNvPr>
                  <p:cNvCxnSpPr>
                    <a:stCxn id="19" idx="4"/>
                    <a:endCxn id="14" idx="7"/>
                  </p:cNvCxnSpPr>
                  <p:nvPr/>
                </p:nvCxnSpPr>
                <p:spPr>
                  <a:xfrm rot="10800000" flipH="1">
                    <a:off x="9538568" y="4582012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" name="Google Shape;802;g2b325dddec3_0_85">
                    <a:extLst>
                      <a:ext uri="{FF2B5EF4-FFF2-40B4-BE49-F238E27FC236}">
                        <a16:creationId xmlns:a16="http://schemas.microsoft.com/office/drawing/2014/main" id="{98657E2F-39D2-A72D-5266-CEFCD7488952}"/>
                      </a:ext>
                    </a:extLst>
                  </p:cNvPr>
                  <p:cNvCxnSpPr>
                    <a:stCxn id="16" idx="1"/>
                    <a:endCxn id="17" idx="4"/>
                  </p:cNvCxnSpPr>
                  <p:nvPr/>
                </p:nvCxnSpPr>
                <p:spPr>
                  <a:xfrm rot="10800000">
                    <a:off x="9538737" y="4378632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" name="Google Shape;803;g2b325dddec3_0_85">
                    <a:extLst>
                      <a:ext uri="{FF2B5EF4-FFF2-40B4-BE49-F238E27FC236}">
                        <a16:creationId xmlns:a16="http://schemas.microsoft.com/office/drawing/2014/main" id="{C3E77295-C956-EEE3-FBB8-04870ECB3760}"/>
                      </a:ext>
                    </a:extLst>
                  </p:cNvPr>
                  <p:cNvCxnSpPr>
                    <a:stCxn id="15" idx="1"/>
                    <a:endCxn id="17" idx="4"/>
                  </p:cNvCxnSpPr>
                  <p:nvPr/>
                </p:nvCxnSpPr>
                <p:spPr>
                  <a:xfrm rot="10800000">
                    <a:off x="9538737" y="4378855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3" name="Google Shape;816;g2b325dddec3_0_85">
                    <a:extLst>
                      <a:ext uri="{FF2B5EF4-FFF2-40B4-BE49-F238E27FC236}">
                        <a16:creationId xmlns:a16="http://schemas.microsoft.com/office/drawing/2014/main" id="{C4CCA2E1-1A84-8C47-E61A-DA16BDD9BAC9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12" y="4421649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34" name="Google Shape;817;g2b325dddec3_0_85">
                    <a:extLst>
                      <a:ext uri="{FF2B5EF4-FFF2-40B4-BE49-F238E27FC236}">
                        <a16:creationId xmlns:a16="http://schemas.microsoft.com/office/drawing/2014/main" id="{8A00D021-7DF1-09AD-D240-4FFC15CBDF3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12" y="4701753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35" name="Google Shape;818;g2b325dddec3_0_85">
                    <a:extLst>
                      <a:ext uri="{FF2B5EF4-FFF2-40B4-BE49-F238E27FC236}">
                        <a16:creationId xmlns:a16="http://schemas.microsoft.com/office/drawing/2014/main" id="{88F056C4-D28E-E82C-6B7B-D0C0B266960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12" y="4981856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36" name="Google Shape;819;g2b325dddec3_0_85">
                    <a:extLst>
                      <a:ext uri="{FF2B5EF4-FFF2-40B4-BE49-F238E27FC236}">
                        <a16:creationId xmlns:a16="http://schemas.microsoft.com/office/drawing/2014/main" id="{B56DAD13-8ED6-C71F-9E56-67CFD5A59F60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12" y="5261960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37" name="Google Shape;820;g2b325dddec3_0_85">
                    <a:extLst>
                      <a:ext uri="{FF2B5EF4-FFF2-40B4-BE49-F238E27FC236}">
                        <a16:creationId xmlns:a16="http://schemas.microsoft.com/office/drawing/2014/main" id="{6D6C3111-DC31-61A2-45B4-360E7E695A56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17" y="4281596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38" name="Google Shape;821;g2b325dddec3_0_85">
                    <a:extLst>
                      <a:ext uri="{FF2B5EF4-FFF2-40B4-BE49-F238E27FC236}">
                        <a16:creationId xmlns:a16="http://schemas.microsoft.com/office/drawing/2014/main" id="{2A79ED63-9EBE-7DFA-E7B8-455B72F0D9A2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17" y="4561701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39" name="Google Shape;822;g2b325dddec3_0_85">
                    <a:extLst>
                      <a:ext uri="{FF2B5EF4-FFF2-40B4-BE49-F238E27FC236}">
                        <a16:creationId xmlns:a16="http://schemas.microsoft.com/office/drawing/2014/main" id="{713AF1FF-0E8F-5A7C-3C12-F621BC76610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17" y="4841804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40" name="Google Shape;823;g2b325dddec3_0_85">
                    <a:extLst>
                      <a:ext uri="{FF2B5EF4-FFF2-40B4-BE49-F238E27FC236}">
                        <a16:creationId xmlns:a16="http://schemas.microsoft.com/office/drawing/2014/main" id="{E936AAF9-9C64-8867-7286-5EC87FD319EA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17" y="5121908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41" name="Google Shape;824;g2b325dddec3_0_85">
                    <a:extLst>
                      <a:ext uri="{FF2B5EF4-FFF2-40B4-BE49-F238E27FC236}">
                        <a16:creationId xmlns:a16="http://schemas.microsoft.com/office/drawing/2014/main" id="{BACEA7AF-C2EB-B32E-909F-319E842B7AC3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17" y="5402012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cxnSp>
                <p:nvCxnSpPr>
                  <p:cNvPr id="42" name="Google Shape;825;g2b325dddec3_0_85">
                    <a:extLst>
                      <a:ext uri="{FF2B5EF4-FFF2-40B4-BE49-F238E27FC236}">
                        <a16:creationId xmlns:a16="http://schemas.microsoft.com/office/drawing/2014/main" id="{B90072DA-D65A-0C21-E5F2-20C304BD4804}"/>
                      </a:ext>
                    </a:extLst>
                  </p:cNvPr>
                  <p:cNvCxnSpPr>
                    <a:stCxn id="33" idx="1"/>
                    <a:endCxn id="37" idx="4"/>
                  </p:cNvCxnSpPr>
                  <p:nvPr/>
                </p:nvCxnSpPr>
                <p:spPr>
                  <a:xfrm rot="10800000">
                    <a:off x="9538721" y="4378709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" name="Google Shape;826;g2b325dddec3_0_85">
                    <a:extLst>
                      <a:ext uri="{FF2B5EF4-FFF2-40B4-BE49-F238E27FC236}">
                        <a16:creationId xmlns:a16="http://schemas.microsoft.com/office/drawing/2014/main" id="{20A7E6DF-BB58-63C2-3CA4-1DF1BA7279B9}"/>
                      </a:ext>
                    </a:extLst>
                  </p:cNvPr>
                  <p:cNvCxnSpPr>
                    <a:stCxn id="33" idx="7"/>
                    <a:endCxn id="38" idx="4"/>
                  </p:cNvCxnSpPr>
                  <p:nvPr/>
                </p:nvCxnSpPr>
                <p:spPr>
                  <a:xfrm flipH="1">
                    <a:off x="9538721" y="4581944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Google Shape;827;g2b325dddec3_0_85">
                    <a:extLst>
                      <a:ext uri="{FF2B5EF4-FFF2-40B4-BE49-F238E27FC236}">
                        <a16:creationId xmlns:a16="http://schemas.microsoft.com/office/drawing/2014/main" id="{97BD81E0-1292-4291-7416-0EA35509D44F}"/>
                      </a:ext>
                    </a:extLst>
                  </p:cNvPr>
                  <p:cNvCxnSpPr>
                    <a:stCxn id="38" idx="4"/>
                    <a:endCxn id="34" idx="1"/>
                  </p:cNvCxnSpPr>
                  <p:nvPr/>
                </p:nvCxnSpPr>
                <p:spPr>
                  <a:xfrm>
                    <a:off x="9538552" y="4658892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Google Shape;828;g2b325dddec3_0_85">
                    <a:extLst>
                      <a:ext uri="{FF2B5EF4-FFF2-40B4-BE49-F238E27FC236}">
                        <a16:creationId xmlns:a16="http://schemas.microsoft.com/office/drawing/2014/main" id="{47D2E5E4-3793-9223-7590-2B03D15DD22F}"/>
                      </a:ext>
                    </a:extLst>
                  </p:cNvPr>
                  <p:cNvCxnSpPr>
                    <a:stCxn id="39" idx="4"/>
                    <a:endCxn id="34" idx="7"/>
                  </p:cNvCxnSpPr>
                  <p:nvPr/>
                </p:nvCxnSpPr>
                <p:spPr>
                  <a:xfrm rot="10800000" flipH="1">
                    <a:off x="9538552" y="4861970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Google Shape;829;g2b325dddec3_0_85">
                    <a:extLst>
                      <a:ext uri="{FF2B5EF4-FFF2-40B4-BE49-F238E27FC236}">
                        <a16:creationId xmlns:a16="http://schemas.microsoft.com/office/drawing/2014/main" id="{7906F67A-897C-A985-CCC8-FE29ABD7D2B9}"/>
                      </a:ext>
                    </a:extLst>
                  </p:cNvPr>
                  <p:cNvCxnSpPr>
                    <a:stCxn id="35" idx="1"/>
                    <a:endCxn id="39" idx="4"/>
                  </p:cNvCxnSpPr>
                  <p:nvPr/>
                </p:nvCxnSpPr>
                <p:spPr>
                  <a:xfrm rot="10800000">
                    <a:off x="9538721" y="4938916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Google Shape;830;g2b325dddec3_0_85">
                    <a:extLst>
                      <a:ext uri="{FF2B5EF4-FFF2-40B4-BE49-F238E27FC236}">
                        <a16:creationId xmlns:a16="http://schemas.microsoft.com/office/drawing/2014/main" id="{E243541A-9BFA-9F32-8EC5-57C800E868C2}"/>
                      </a:ext>
                    </a:extLst>
                  </p:cNvPr>
                  <p:cNvCxnSpPr>
                    <a:stCxn id="35" idx="7"/>
                    <a:endCxn id="40" idx="4"/>
                  </p:cNvCxnSpPr>
                  <p:nvPr/>
                </p:nvCxnSpPr>
                <p:spPr>
                  <a:xfrm flipH="1">
                    <a:off x="9538721" y="5142153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Google Shape;831;g2b325dddec3_0_85">
                    <a:extLst>
                      <a:ext uri="{FF2B5EF4-FFF2-40B4-BE49-F238E27FC236}">
                        <a16:creationId xmlns:a16="http://schemas.microsoft.com/office/drawing/2014/main" id="{1CFABC35-0A08-9700-1314-3EB139972C09}"/>
                      </a:ext>
                    </a:extLst>
                  </p:cNvPr>
                  <p:cNvCxnSpPr>
                    <a:stCxn id="40" idx="4"/>
                    <a:endCxn id="36" idx="1"/>
                  </p:cNvCxnSpPr>
                  <p:nvPr/>
                </p:nvCxnSpPr>
                <p:spPr>
                  <a:xfrm>
                    <a:off x="9538552" y="5219099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Google Shape;832;g2b325dddec3_0_85">
                    <a:extLst>
                      <a:ext uri="{FF2B5EF4-FFF2-40B4-BE49-F238E27FC236}">
                        <a16:creationId xmlns:a16="http://schemas.microsoft.com/office/drawing/2014/main" id="{1209A193-5EE5-FADE-8B77-13B557941E09}"/>
                      </a:ext>
                    </a:extLst>
                  </p:cNvPr>
                  <p:cNvCxnSpPr>
                    <a:stCxn id="41" idx="4"/>
                    <a:endCxn id="36" idx="7"/>
                  </p:cNvCxnSpPr>
                  <p:nvPr/>
                </p:nvCxnSpPr>
                <p:spPr>
                  <a:xfrm rot="10800000" flipH="1">
                    <a:off x="9538552" y="5422178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" name="Google Shape;833;g2b325dddec3_0_85">
                    <a:extLst>
                      <a:ext uri="{FF2B5EF4-FFF2-40B4-BE49-F238E27FC236}">
                        <a16:creationId xmlns:a16="http://schemas.microsoft.com/office/drawing/2014/main" id="{B4762B43-14AE-C828-6ABE-B38D1F2FCC54}"/>
                      </a:ext>
                    </a:extLst>
                  </p:cNvPr>
                  <p:cNvCxnSpPr>
                    <a:stCxn id="41" idx="4"/>
                    <a:endCxn id="35" idx="7"/>
                  </p:cNvCxnSpPr>
                  <p:nvPr/>
                </p:nvCxnSpPr>
                <p:spPr>
                  <a:xfrm rot="10800000" flipH="1">
                    <a:off x="9538552" y="5142222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" name="Google Shape;834;g2b325dddec3_0_85">
                    <a:extLst>
                      <a:ext uri="{FF2B5EF4-FFF2-40B4-BE49-F238E27FC236}">
                        <a16:creationId xmlns:a16="http://schemas.microsoft.com/office/drawing/2014/main" id="{20DD734F-31EA-F543-F9B0-1112AE630059}"/>
                      </a:ext>
                    </a:extLst>
                  </p:cNvPr>
                  <p:cNvCxnSpPr>
                    <a:stCxn id="41" idx="4"/>
                    <a:endCxn id="34" idx="7"/>
                  </p:cNvCxnSpPr>
                  <p:nvPr/>
                </p:nvCxnSpPr>
                <p:spPr>
                  <a:xfrm rot="10800000" flipH="1">
                    <a:off x="9538552" y="4861896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" name="Google Shape;835;g2b325dddec3_0_85">
                    <a:extLst>
                      <a:ext uri="{FF2B5EF4-FFF2-40B4-BE49-F238E27FC236}">
                        <a16:creationId xmlns:a16="http://schemas.microsoft.com/office/drawing/2014/main" id="{97721E09-BB2A-0F12-2311-F508A91755CB}"/>
                      </a:ext>
                    </a:extLst>
                  </p:cNvPr>
                  <p:cNvCxnSpPr>
                    <a:stCxn id="41" idx="4"/>
                    <a:endCxn id="33" idx="0"/>
                  </p:cNvCxnSpPr>
                  <p:nvPr/>
                </p:nvCxnSpPr>
                <p:spPr>
                  <a:xfrm rot="10800000" flipH="1">
                    <a:off x="9538552" y="4518988"/>
                    <a:ext cx="138545" cy="980214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" name="Google Shape;836;g2b325dddec3_0_85">
                    <a:extLst>
                      <a:ext uri="{FF2B5EF4-FFF2-40B4-BE49-F238E27FC236}">
                        <a16:creationId xmlns:a16="http://schemas.microsoft.com/office/drawing/2014/main" id="{EEB57876-D478-888A-99E4-79B8B952E467}"/>
                      </a:ext>
                    </a:extLst>
                  </p:cNvPr>
                  <p:cNvCxnSpPr>
                    <a:stCxn id="37" idx="4"/>
                    <a:endCxn id="34" idx="1"/>
                  </p:cNvCxnSpPr>
                  <p:nvPr/>
                </p:nvCxnSpPr>
                <p:spPr>
                  <a:xfrm>
                    <a:off x="9538552" y="4378787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" name="Google Shape;837;g2b325dddec3_0_85">
                    <a:extLst>
                      <a:ext uri="{FF2B5EF4-FFF2-40B4-BE49-F238E27FC236}">
                        <a16:creationId xmlns:a16="http://schemas.microsoft.com/office/drawing/2014/main" id="{AF01BCD5-EC16-FBBC-CD17-D84AFD9A4A4D}"/>
                      </a:ext>
                    </a:extLst>
                  </p:cNvPr>
                  <p:cNvCxnSpPr>
                    <a:stCxn id="37" idx="4"/>
                    <a:endCxn id="35" idx="1"/>
                  </p:cNvCxnSpPr>
                  <p:nvPr/>
                </p:nvCxnSpPr>
                <p:spPr>
                  <a:xfrm>
                    <a:off x="9538552" y="4378787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" name="Google Shape;838;g2b325dddec3_0_85">
                    <a:extLst>
                      <a:ext uri="{FF2B5EF4-FFF2-40B4-BE49-F238E27FC236}">
                        <a16:creationId xmlns:a16="http://schemas.microsoft.com/office/drawing/2014/main" id="{00626CD4-396A-EF57-58B3-4D9954729B95}"/>
                      </a:ext>
                    </a:extLst>
                  </p:cNvPr>
                  <p:cNvCxnSpPr>
                    <a:stCxn id="37" idx="4"/>
                    <a:endCxn id="36" idx="1"/>
                  </p:cNvCxnSpPr>
                  <p:nvPr/>
                </p:nvCxnSpPr>
                <p:spPr>
                  <a:xfrm>
                    <a:off x="9538552" y="4378787"/>
                    <a:ext cx="166812" cy="91726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" name="Google Shape;839;g2b325dddec3_0_85">
                    <a:extLst>
                      <a:ext uri="{FF2B5EF4-FFF2-40B4-BE49-F238E27FC236}">
                        <a16:creationId xmlns:a16="http://schemas.microsoft.com/office/drawing/2014/main" id="{D59CE21F-2E7E-8655-C641-7C5C654D8D48}"/>
                      </a:ext>
                    </a:extLst>
                  </p:cNvPr>
                  <p:cNvCxnSpPr>
                    <a:stCxn id="39" idx="4"/>
                    <a:endCxn id="36" idx="1"/>
                  </p:cNvCxnSpPr>
                  <p:nvPr/>
                </p:nvCxnSpPr>
                <p:spPr>
                  <a:xfrm>
                    <a:off x="9538552" y="4938995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" name="Google Shape;840;g2b325dddec3_0_85">
                    <a:extLst>
                      <a:ext uri="{FF2B5EF4-FFF2-40B4-BE49-F238E27FC236}">
                        <a16:creationId xmlns:a16="http://schemas.microsoft.com/office/drawing/2014/main" id="{59BA4F67-7B79-F7EF-C17C-ADE2F5C5EED7}"/>
                      </a:ext>
                    </a:extLst>
                  </p:cNvPr>
                  <p:cNvCxnSpPr>
                    <a:stCxn id="39" idx="5"/>
                    <a:endCxn id="33" idx="7"/>
                  </p:cNvCxnSpPr>
                  <p:nvPr/>
                </p:nvCxnSpPr>
                <p:spPr>
                  <a:xfrm rot="10800000" flipH="1">
                    <a:off x="9510086" y="4581798"/>
                    <a:ext cx="195428" cy="420304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" name="Google Shape;841;g2b325dddec3_0_85">
                    <a:extLst>
                      <a:ext uri="{FF2B5EF4-FFF2-40B4-BE49-F238E27FC236}">
                        <a16:creationId xmlns:a16="http://schemas.microsoft.com/office/drawing/2014/main" id="{42AD4C75-02CA-4969-E135-DC7848DAE63D}"/>
                      </a:ext>
                    </a:extLst>
                  </p:cNvPr>
                  <p:cNvCxnSpPr>
                    <a:stCxn id="40" idx="4"/>
                    <a:endCxn id="34" idx="7"/>
                  </p:cNvCxnSpPr>
                  <p:nvPr/>
                </p:nvCxnSpPr>
                <p:spPr>
                  <a:xfrm rot="10800000" flipH="1">
                    <a:off x="9538552" y="4862118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" name="Google Shape;842;g2b325dddec3_0_85">
                    <a:extLst>
                      <a:ext uri="{FF2B5EF4-FFF2-40B4-BE49-F238E27FC236}">
                        <a16:creationId xmlns:a16="http://schemas.microsoft.com/office/drawing/2014/main" id="{DD815D93-131D-64E9-4BA4-17DA97719E5C}"/>
                      </a:ext>
                    </a:extLst>
                  </p:cNvPr>
                  <p:cNvCxnSpPr>
                    <a:stCxn id="40" idx="4"/>
                    <a:endCxn id="33" idx="7"/>
                  </p:cNvCxnSpPr>
                  <p:nvPr/>
                </p:nvCxnSpPr>
                <p:spPr>
                  <a:xfrm rot="10800000" flipH="1">
                    <a:off x="9538552" y="4581793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" name="Google Shape;843;g2b325dddec3_0_85">
                    <a:extLst>
                      <a:ext uri="{FF2B5EF4-FFF2-40B4-BE49-F238E27FC236}">
                        <a16:creationId xmlns:a16="http://schemas.microsoft.com/office/drawing/2014/main" id="{E9395950-564C-0D85-8BBA-2C79E3DC8BAF}"/>
                      </a:ext>
                    </a:extLst>
                  </p:cNvPr>
                  <p:cNvCxnSpPr>
                    <a:stCxn id="36" idx="1"/>
                    <a:endCxn id="38" idx="4"/>
                  </p:cNvCxnSpPr>
                  <p:nvPr/>
                </p:nvCxnSpPr>
                <p:spPr>
                  <a:xfrm rot="10800000">
                    <a:off x="9538721" y="4658738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" name="Google Shape;844;g2b325dddec3_0_85">
                    <a:extLst>
                      <a:ext uri="{FF2B5EF4-FFF2-40B4-BE49-F238E27FC236}">
                        <a16:creationId xmlns:a16="http://schemas.microsoft.com/office/drawing/2014/main" id="{01497580-D1DC-A581-371C-EA9A136690D7}"/>
                      </a:ext>
                    </a:extLst>
                  </p:cNvPr>
                  <p:cNvCxnSpPr>
                    <a:stCxn id="35" idx="1"/>
                    <a:endCxn id="38" idx="4"/>
                  </p:cNvCxnSpPr>
                  <p:nvPr/>
                </p:nvCxnSpPr>
                <p:spPr>
                  <a:xfrm rot="10800000">
                    <a:off x="9538721" y="4658961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9ACFB781-4BF4-BEDA-092B-493664465E68}"/>
                  </a:ext>
                </a:extLst>
              </p:cNvPr>
              <p:cNvGrpSpPr/>
              <p:nvPr/>
            </p:nvGrpSpPr>
            <p:grpSpPr>
              <a:xfrm rot="5400000">
                <a:off x="8960731" y="3691071"/>
                <a:ext cx="677600" cy="1300403"/>
                <a:chOff x="8378049" y="4312728"/>
                <a:chExt cx="860117" cy="1300403"/>
              </a:xfrm>
            </p:grpSpPr>
            <p:sp>
              <p:nvSpPr>
                <p:cNvPr id="578" name="Google Shape;785;g2b325dddec3_0_85">
                  <a:extLst>
                    <a:ext uri="{FF2B5EF4-FFF2-40B4-BE49-F238E27FC236}">
                      <a16:creationId xmlns:a16="http://schemas.microsoft.com/office/drawing/2014/main" id="{E1A6D43D-F0B1-B9A0-19F2-306F3C597C43}"/>
                    </a:ext>
                  </a:extLst>
                </p:cNvPr>
                <p:cNvSpPr/>
                <p:nvPr/>
              </p:nvSpPr>
              <p:spPr>
                <a:xfrm rot="16200000" flipH="1">
                  <a:off x="8718906" y="4444834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579" name="Google Shape;786;g2b325dddec3_0_85">
                  <a:extLst>
                    <a:ext uri="{FF2B5EF4-FFF2-40B4-BE49-F238E27FC236}">
                      <a16:creationId xmlns:a16="http://schemas.microsoft.com/office/drawing/2014/main" id="{48FE9994-C8B6-2E3A-6982-A7A45B456A8A}"/>
                    </a:ext>
                  </a:extLst>
                </p:cNvPr>
                <p:cNvSpPr/>
                <p:nvPr/>
              </p:nvSpPr>
              <p:spPr>
                <a:xfrm rot="16200000" flipH="1">
                  <a:off x="8718906" y="4724937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580" name="Google Shape;787;g2b325dddec3_0_85">
                  <a:extLst>
                    <a:ext uri="{FF2B5EF4-FFF2-40B4-BE49-F238E27FC236}">
                      <a16:creationId xmlns:a16="http://schemas.microsoft.com/office/drawing/2014/main" id="{C224279E-0E8A-7BE5-9F7F-33D63A793D65}"/>
                    </a:ext>
                  </a:extLst>
                </p:cNvPr>
                <p:cNvSpPr/>
                <p:nvPr/>
              </p:nvSpPr>
              <p:spPr>
                <a:xfrm rot="16200000" flipH="1">
                  <a:off x="8718906" y="5005041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581" name="Google Shape;788;g2b325dddec3_0_85">
                  <a:extLst>
                    <a:ext uri="{FF2B5EF4-FFF2-40B4-BE49-F238E27FC236}">
                      <a16:creationId xmlns:a16="http://schemas.microsoft.com/office/drawing/2014/main" id="{77BAF8C8-CE87-7045-98C0-3C56FBCFBD45}"/>
                    </a:ext>
                  </a:extLst>
                </p:cNvPr>
                <p:cNvSpPr/>
                <p:nvPr/>
              </p:nvSpPr>
              <p:spPr>
                <a:xfrm rot="16200000" flipH="1">
                  <a:off x="8386010" y="4304782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582" name="Google Shape;789;g2b325dddec3_0_85">
                  <a:extLst>
                    <a:ext uri="{FF2B5EF4-FFF2-40B4-BE49-F238E27FC236}">
                      <a16:creationId xmlns:a16="http://schemas.microsoft.com/office/drawing/2014/main" id="{BAC7506E-77CC-9253-485B-C63CA49D1826}"/>
                    </a:ext>
                  </a:extLst>
                </p:cNvPr>
                <p:cNvSpPr/>
                <p:nvPr/>
              </p:nvSpPr>
              <p:spPr>
                <a:xfrm rot="16200000" flipH="1">
                  <a:off x="8386010" y="4584885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583" name="Google Shape;790;g2b325dddec3_0_85">
                  <a:extLst>
                    <a:ext uri="{FF2B5EF4-FFF2-40B4-BE49-F238E27FC236}">
                      <a16:creationId xmlns:a16="http://schemas.microsoft.com/office/drawing/2014/main" id="{B7CDF7F8-6632-A343-D94F-14FCDEDDCBB9}"/>
                    </a:ext>
                  </a:extLst>
                </p:cNvPr>
                <p:cNvSpPr/>
                <p:nvPr/>
              </p:nvSpPr>
              <p:spPr>
                <a:xfrm rot="16200000" flipH="1">
                  <a:off x="8386010" y="4864989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584" name="Google Shape;791;g2b325dddec3_0_85">
                  <a:extLst>
                    <a:ext uri="{FF2B5EF4-FFF2-40B4-BE49-F238E27FC236}">
                      <a16:creationId xmlns:a16="http://schemas.microsoft.com/office/drawing/2014/main" id="{8A84AAAE-BB95-D133-E096-F498151D8817}"/>
                    </a:ext>
                  </a:extLst>
                </p:cNvPr>
                <p:cNvSpPr/>
                <p:nvPr/>
              </p:nvSpPr>
              <p:spPr>
                <a:xfrm rot="16200000" flipH="1">
                  <a:off x="8386010" y="5145093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cxnSp>
              <p:nvCxnSpPr>
                <p:cNvPr id="585" name="Google Shape;792;g2b325dddec3_0_85">
                  <a:extLst>
                    <a:ext uri="{FF2B5EF4-FFF2-40B4-BE49-F238E27FC236}">
                      <a16:creationId xmlns:a16="http://schemas.microsoft.com/office/drawing/2014/main" id="{4DCC4F37-017B-7BC7-F1D2-89BCB954DA0D}"/>
                    </a:ext>
                  </a:extLst>
                </p:cNvPr>
                <p:cNvCxnSpPr>
                  <a:stCxn id="581" idx="4"/>
                  <a:endCxn id="578" idx="1"/>
                </p:cNvCxnSpPr>
                <p:nvPr/>
              </p:nvCxnSpPr>
              <p:spPr>
                <a:xfrm>
                  <a:off x="8572446" y="4401972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793;g2b325dddec3_0_85">
                  <a:extLst>
                    <a:ext uri="{FF2B5EF4-FFF2-40B4-BE49-F238E27FC236}">
                      <a16:creationId xmlns:a16="http://schemas.microsoft.com/office/drawing/2014/main" id="{7D08B731-2D09-FC63-A85B-6310A50B38B3}"/>
                    </a:ext>
                  </a:extLst>
                </p:cNvPr>
                <p:cNvCxnSpPr>
                  <a:stCxn id="582" idx="4"/>
                  <a:endCxn id="578" idx="7"/>
                </p:cNvCxnSpPr>
                <p:nvPr/>
              </p:nvCxnSpPr>
              <p:spPr>
                <a:xfrm rot="10800000" flipH="1">
                  <a:off x="8572446" y="4605051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7" name="Google Shape;794;g2b325dddec3_0_85">
                  <a:extLst>
                    <a:ext uri="{FF2B5EF4-FFF2-40B4-BE49-F238E27FC236}">
                      <a16:creationId xmlns:a16="http://schemas.microsoft.com/office/drawing/2014/main" id="{93C84B8D-B115-FE10-5684-6FA67692DA54}"/>
                    </a:ext>
                  </a:extLst>
                </p:cNvPr>
                <p:cNvCxnSpPr>
                  <a:stCxn id="579" idx="1"/>
                  <a:endCxn id="582" idx="4"/>
                </p:cNvCxnSpPr>
                <p:nvPr/>
              </p:nvCxnSpPr>
              <p:spPr>
                <a:xfrm rot="10800000">
                  <a:off x="8572615" y="4681997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8" name="Google Shape;795;g2b325dddec3_0_85">
                  <a:extLst>
                    <a:ext uri="{FF2B5EF4-FFF2-40B4-BE49-F238E27FC236}">
                      <a16:creationId xmlns:a16="http://schemas.microsoft.com/office/drawing/2014/main" id="{E391E6C6-6E5B-2876-59F8-ABE0925176AE}"/>
                    </a:ext>
                  </a:extLst>
                </p:cNvPr>
                <p:cNvCxnSpPr>
                  <a:stCxn id="579" idx="7"/>
                  <a:endCxn id="583" idx="4"/>
                </p:cNvCxnSpPr>
                <p:nvPr/>
              </p:nvCxnSpPr>
              <p:spPr>
                <a:xfrm flipH="1">
                  <a:off x="8572615" y="4885234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" name="Google Shape;796;g2b325dddec3_0_85">
                  <a:extLst>
                    <a:ext uri="{FF2B5EF4-FFF2-40B4-BE49-F238E27FC236}">
                      <a16:creationId xmlns:a16="http://schemas.microsoft.com/office/drawing/2014/main" id="{DB6AB587-608D-169C-1B59-AEE6791B7F2C}"/>
                    </a:ext>
                  </a:extLst>
                </p:cNvPr>
                <p:cNvCxnSpPr>
                  <a:stCxn id="583" idx="4"/>
                  <a:endCxn id="580" idx="1"/>
                </p:cNvCxnSpPr>
                <p:nvPr/>
              </p:nvCxnSpPr>
              <p:spPr>
                <a:xfrm>
                  <a:off x="8572446" y="4962180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0" name="Google Shape;797;g2b325dddec3_0_85">
                  <a:extLst>
                    <a:ext uri="{FF2B5EF4-FFF2-40B4-BE49-F238E27FC236}">
                      <a16:creationId xmlns:a16="http://schemas.microsoft.com/office/drawing/2014/main" id="{6579B5B7-E2B9-AC8D-F77F-39BEA443E859}"/>
                    </a:ext>
                  </a:extLst>
                </p:cNvPr>
                <p:cNvCxnSpPr>
                  <a:stCxn id="584" idx="4"/>
                  <a:endCxn id="580" idx="7"/>
                </p:cNvCxnSpPr>
                <p:nvPr/>
              </p:nvCxnSpPr>
              <p:spPr>
                <a:xfrm rot="10800000" flipH="1">
                  <a:off x="8572446" y="5165258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" name="Google Shape;798;g2b325dddec3_0_85">
                  <a:extLst>
                    <a:ext uri="{FF2B5EF4-FFF2-40B4-BE49-F238E27FC236}">
                      <a16:creationId xmlns:a16="http://schemas.microsoft.com/office/drawing/2014/main" id="{2CB1B000-6EDF-91C5-4B83-9D6685292619}"/>
                    </a:ext>
                  </a:extLst>
                </p:cNvPr>
                <p:cNvCxnSpPr>
                  <a:stCxn id="584" idx="4"/>
                  <a:endCxn id="579" idx="7"/>
                </p:cNvCxnSpPr>
                <p:nvPr/>
              </p:nvCxnSpPr>
              <p:spPr>
                <a:xfrm rot="10800000" flipH="1">
                  <a:off x="8572446" y="4885303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2" name="Google Shape;799;g2b325dddec3_0_85">
                  <a:extLst>
                    <a:ext uri="{FF2B5EF4-FFF2-40B4-BE49-F238E27FC236}">
                      <a16:creationId xmlns:a16="http://schemas.microsoft.com/office/drawing/2014/main" id="{FE36F89D-A7E8-3DCF-ADAF-AFC39B260E39}"/>
                    </a:ext>
                  </a:extLst>
                </p:cNvPr>
                <p:cNvCxnSpPr>
                  <a:stCxn id="584" idx="4"/>
                  <a:endCxn id="578" idx="7"/>
                </p:cNvCxnSpPr>
                <p:nvPr/>
              </p:nvCxnSpPr>
              <p:spPr>
                <a:xfrm rot="10800000" flipH="1">
                  <a:off x="8572446" y="4604977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3" name="Google Shape;800;g2b325dddec3_0_85">
                  <a:extLst>
                    <a:ext uri="{FF2B5EF4-FFF2-40B4-BE49-F238E27FC236}">
                      <a16:creationId xmlns:a16="http://schemas.microsoft.com/office/drawing/2014/main" id="{484997E9-9CB3-E076-E40B-4E6D5C63BCEC}"/>
                    </a:ext>
                  </a:extLst>
                </p:cNvPr>
                <p:cNvCxnSpPr>
                  <a:stCxn id="582" idx="4"/>
                  <a:endCxn id="580" idx="1"/>
                </p:cNvCxnSpPr>
                <p:nvPr/>
              </p:nvCxnSpPr>
              <p:spPr>
                <a:xfrm>
                  <a:off x="8572446" y="4682076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4" name="Google Shape;801;g2b325dddec3_0_85">
                  <a:extLst>
                    <a:ext uri="{FF2B5EF4-FFF2-40B4-BE49-F238E27FC236}">
                      <a16:creationId xmlns:a16="http://schemas.microsoft.com/office/drawing/2014/main" id="{3B69064C-ED7E-CBFC-C89E-03326B9CD5AD}"/>
                    </a:ext>
                  </a:extLst>
                </p:cNvPr>
                <p:cNvCxnSpPr>
                  <a:stCxn id="583" idx="4"/>
                  <a:endCxn id="578" idx="7"/>
                </p:cNvCxnSpPr>
                <p:nvPr/>
              </p:nvCxnSpPr>
              <p:spPr>
                <a:xfrm rot="10800000" flipH="1">
                  <a:off x="8572446" y="4605199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5" name="Google Shape;802;g2b325dddec3_0_85">
                  <a:extLst>
                    <a:ext uri="{FF2B5EF4-FFF2-40B4-BE49-F238E27FC236}">
                      <a16:creationId xmlns:a16="http://schemas.microsoft.com/office/drawing/2014/main" id="{1C19240C-7446-8900-EECA-0C6C6AB946BC}"/>
                    </a:ext>
                  </a:extLst>
                </p:cNvPr>
                <p:cNvCxnSpPr>
                  <a:stCxn id="580" idx="1"/>
                  <a:endCxn id="581" idx="4"/>
                </p:cNvCxnSpPr>
                <p:nvPr/>
              </p:nvCxnSpPr>
              <p:spPr>
                <a:xfrm rot="10800000">
                  <a:off x="8572615" y="4401819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6" name="Google Shape;803;g2b325dddec3_0_85">
                  <a:extLst>
                    <a:ext uri="{FF2B5EF4-FFF2-40B4-BE49-F238E27FC236}">
                      <a16:creationId xmlns:a16="http://schemas.microsoft.com/office/drawing/2014/main" id="{EE55055F-5029-6711-C960-5D6F6387258E}"/>
                    </a:ext>
                  </a:extLst>
                </p:cNvPr>
                <p:cNvCxnSpPr>
                  <a:stCxn id="579" idx="1"/>
                  <a:endCxn id="581" idx="4"/>
                </p:cNvCxnSpPr>
                <p:nvPr/>
              </p:nvCxnSpPr>
              <p:spPr>
                <a:xfrm rot="10800000">
                  <a:off x="8572615" y="4402042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97" name="Google Shape;816;g2b325dddec3_0_85">
                  <a:extLst>
                    <a:ext uri="{FF2B5EF4-FFF2-40B4-BE49-F238E27FC236}">
                      <a16:creationId xmlns:a16="http://schemas.microsoft.com/office/drawing/2014/main" id="{5FBD2B06-10AE-FE73-8B61-612812341FF1}"/>
                    </a:ext>
                  </a:extLst>
                </p:cNvPr>
                <p:cNvSpPr/>
                <p:nvPr/>
              </p:nvSpPr>
              <p:spPr>
                <a:xfrm rot="16200000" flipH="1">
                  <a:off x="8718890" y="4444836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598" name="Google Shape;817;g2b325dddec3_0_85">
                  <a:extLst>
                    <a:ext uri="{FF2B5EF4-FFF2-40B4-BE49-F238E27FC236}">
                      <a16:creationId xmlns:a16="http://schemas.microsoft.com/office/drawing/2014/main" id="{612D1A3D-808F-D8FD-77EE-75A0924EF909}"/>
                    </a:ext>
                  </a:extLst>
                </p:cNvPr>
                <p:cNvSpPr/>
                <p:nvPr/>
              </p:nvSpPr>
              <p:spPr>
                <a:xfrm rot="16200000" flipH="1">
                  <a:off x="8718890" y="4724940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599" name="Google Shape;818;g2b325dddec3_0_85">
                  <a:extLst>
                    <a:ext uri="{FF2B5EF4-FFF2-40B4-BE49-F238E27FC236}">
                      <a16:creationId xmlns:a16="http://schemas.microsoft.com/office/drawing/2014/main" id="{C6541459-9E0A-A1FC-7781-EAB7C73BF088}"/>
                    </a:ext>
                  </a:extLst>
                </p:cNvPr>
                <p:cNvSpPr/>
                <p:nvPr/>
              </p:nvSpPr>
              <p:spPr>
                <a:xfrm rot="16200000" flipH="1">
                  <a:off x="8718890" y="5005043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600" name="Google Shape;819;g2b325dddec3_0_85">
                  <a:extLst>
                    <a:ext uri="{FF2B5EF4-FFF2-40B4-BE49-F238E27FC236}">
                      <a16:creationId xmlns:a16="http://schemas.microsoft.com/office/drawing/2014/main" id="{37C4FC10-FE00-4AEB-E562-0154736A82F9}"/>
                    </a:ext>
                  </a:extLst>
                </p:cNvPr>
                <p:cNvSpPr/>
                <p:nvPr/>
              </p:nvSpPr>
              <p:spPr>
                <a:xfrm rot="16200000" flipH="1">
                  <a:off x="8718890" y="5285147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601" name="Google Shape;820;g2b325dddec3_0_85">
                  <a:extLst>
                    <a:ext uri="{FF2B5EF4-FFF2-40B4-BE49-F238E27FC236}">
                      <a16:creationId xmlns:a16="http://schemas.microsoft.com/office/drawing/2014/main" id="{0A57A32B-1899-1753-3B22-291163E13603}"/>
                    </a:ext>
                  </a:extLst>
                </p:cNvPr>
                <p:cNvSpPr/>
                <p:nvPr/>
              </p:nvSpPr>
              <p:spPr>
                <a:xfrm rot="16200000" flipH="1">
                  <a:off x="8385995" y="4304783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602" name="Google Shape;821;g2b325dddec3_0_85">
                  <a:extLst>
                    <a:ext uri="{FF2B5EF4-FFF2-40B4-BE49-F238E27FC236}">
                      <a16:creationId xmlns:a16="http://schemas.microsoft.com/office/drawing/2014/main" id="{038BB2F5-464B-871C-CF6A-D9473CF7DB39}"/>
                    </a:ext>
                  </a:extLst>
                </p:cNvPr>
                <p:cNvSpPr/>
                <p:nvPr/>
              </p:nvSpPr>
              <p:spPr>
                <a:xfrm rot="16200000" flipH="1">
                  <a:off x="8385995" y="4584888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603" name="Google Shape;822;g2b325dddec3_0_85">
                  <a:extLst>
                    <a:ext uri="{FF2B5EF4-FFF2-40B4-BE49-F238E27FC236}">
                      <a16:creationId xmlns:a16="http://schemas.microsoft.com/office/drawing/2014/main" id="{AEB3132E-4F9C-4998-FAAF-392CDF826286}"/>
                    </a:ext>
                  </a:extLst>
                </p:cNvPr>
                <p:cNvSpPr/>
                <p:nvPr/>
              </p:nvSpPr>
              <p:spPr>
                <a:xfrm rot="16200000" flipH="1">
                  <a:off x="8385995" y="4864991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604" name="Google Shape;823;g2b325dddec3_0_85">
                  <a:extLst>
                    <a:ext uri="{FF2B5EF4-FFF2-40B4-BE49-F238E27FC236}">
                      <a16:creationId xmlns:a16="http://schemas.microsoft.com/office/drawing/2014/main" id="{9B3769C5-90DA-D450-B9C6-A59AFDE11EF1}"/>
                    </a:ext>
                  </a:extLst>
                </p:cNvPr>
                <p:cNvSpPr/>
                <p:nvPr/>
              </p:nvSpPr>
              <p:spPr>
                <a:xfrm rot="16200000" flipH="1">
                  <a:off x="8385995" y="5145095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605" name="Google Shape;824;g2b325dddec3_0_85">
                  <a:extLst>
                    <a:ext uri="{FF2B5EF4-FFF2-40B4-BE49-F238E27FC236}">
                      <a16:creationId xmlns:a16="http://schemas.microsoft.com/office/drawing/2014/main" id="{8341B38D-5307-D8D4-2DB1-568EE9CF3FC3}"/>
                    </a:ext>
                  </a:extLst>
                </p:cNvPr>
                <p:cNvSpPr/>
                <p:nvPr/>
              </p:nvSpPr>
              <p:spPr>
                <a:xfrm rot="16200000" flipH="1">
                  <a:off x="8385995" y="5425199"/>
                  <a:ext cx="178490" cy="194381"/>
                </a:xfrm>
                <a:prstGeom prst="ellipse">
                  <a:avLst/>
                </a:prstGeom>
                <a:solidFill>
                  <a:srgbClr val="C9DAF8"/>
                </a:solidFill>
                <a:ln w="28575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cxnSp>
              <p:nvCxnSpPr>
                <p:cNvPr id="606" name="Google Shape;825;g2b325dddec3_0_85">
                  <a:extLst>
                    <a:ext uri="{FF2B5EF4-FFF2-40B4-BE49-F238E27FC236}">
                      <a16:creationId xmlns:a16="http://schemas.microsoft.com/office/drawing/2014/main" id="{041FEEA6-CB4E-022C-7F03-C69CCF640813}"/>
                    </a:ext>
                  </a:extLst>
                </p:cNvPr>
                <p:cNvCxnSpPr>
                  <a:stCxn id="597" idx="1"/>
                  <a:endCxn id="601" idx="4"/>
                </p:cNvCxnSpPr>
                <p:nvPr/>
              </p:nvCxnSpPr>
              <p:spPr>
                <a:xfrm rot="10800000">
                  <a:off x="8572599" y="4401896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7" name="Google Shape;826;g2b325dddec3_0_85">
                  <a:extLst>
                    <a:ext uri="{FF2B5EF4-FFF2-40B4-BE49-F238E27FC236}">
                      <a16:creationId xmlns:a16="http://schemas.microsoft.com/office/drawing/2014/main" id="{23EA5613-7036-1150-C510-BC8F519B8D33}"/>
                    </a:ext>
                  </a:extLst>
                </p:cNvPr>
                <p:cNvCxnSpPr>
                  <a:stCxn id="597" idx="7"/>
                  <a:endCxn id="602" idx="4"/>
                </p:cNvCxnSpPr>
                <p:nvPr/>
              </p:nvCxnSpPr>
              <p:spPr>
                <a:xfrm flipH="1">
                  <a:off x="8572599" y="4605131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8" name="Google Shape;827;g2b325dddec3_0_85">
                  <a:extLst>
                    <a:ext uri="{FF2B5EF4-FFF2-40B4-BE49-F238E27FC236}">
                      <a16:creationId xmlns:a16="http://schemas.microsoft.com/office/drawing/2014/main" id="{1F83432F-E0E1-5E00-9875-ABAA8BA6271B}"/>
                    </a:ext>
                  </a:extLst>
                </p:cNvPr>
                <p:cNvCxnSpPr>
                  <a:stCxn id="602" idx="4"/>
                  <a:endCxn id="598" idx="1"/>
                </p:cNvCxnSpPr>
                <p:nvPr/>
              </p:nvCxnSpPr>
              <p:spPr>
                <a:xfrm>
                  <a:off x="8572430" y="4682079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" name="Google Shape;828;g2b325dddec3_0_85">
                  <a:extLst>
                    <a:ext uri="{FF2B5EF4-FFF2-40B4-BE49-F238E27FC236}">
                      <a16:creationId xmlns:a16="http://schemas.microsoft.com/office/drawing/2014/main" id="{8887B46A-FD68-D39A-66B8-1823778A1DE3}"/>
                    </a:ext>
                  </a:extLst>
                </p:cNvPr>
                <p:cNvCxnSpPr>
                  <a:stCxn id="603" idx="4"/>
                  <a:endCxn id="598" idx="7"/>
                </p:cNvCxnSpPr>
                <p:nvPr/>
              </p:nvCxnSpPr>
              <p:spPr>
                <a:xfrm rot="10800000" flipH="1">
                  <a:off x="8572430" y="4885157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" name="Google Shape;829;g2b325dddec3_0_85">
                  <a:extLst>
                    <a:ext uri="{FF2B5EF4-FFF2-40B4-BE49-F238E27FC236}">
                      <a16:creationId xmlns:a16="http://schemas.microsoft.com/office/drawing/2014/main" id="{9496D3FA-6AFB-1081-9DCD-D476E2FBB984}"/>
                    </a:ext>
                  </a:extLst>
                </p:cNvPr>
                <p:cNvCxnSpPr>
                  <a:stCxn id="599" idx="1"/>
                  <a:endCxn id="603" idx="4"/>
                </p:cNvCxnSpPr>
                <p:nvPr/>
              </p:nvCxnSpPr>
              <p:spPr>
                <a:xfrm rot="10800000">
                  <a:off x="8572599" y="4962103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" name="Google Shape;830;g2b325dddec3_0_85">
                  <a:extLst>
                    <a:ext uri="{FF2B5EF4-FFF2-40B4-BE49-F238E27FC236}">
                      <a16:creationId xmlns:a16="http://schemas.microsoft.com/office/drawing/2014/main" id="{C6E6A9B6-5A72-A0C1-FC80-8B83E5BE6E25}"/>
                    </a:ext>
                  </a:extLst>
                </p:cNvPr>
                <p:cNvCxnSpPr>
                  <a:stCxn id="599" idx="7"/>
                  <a:endCxn id="604" idx="4"/>
                </p:cNvCxnSpPr>
                <p:nvPr/>
              </p:nvCxnSpPr>
              <p:spPr>
                <a:xfrm flipH="1">
                  <a:off x="8572599" y="5165340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2" name="Google Shape;831;g2b325dddec3_0_85">
                  <a:extLst>
                    <a:ext uri="{FF2B5EF4-FFF2-40B4-BE49-F238E27FC236}">
                      <a16:creationId xmlns:a16="http://schemas.microsoft.com/office/drawing/2014/main" id="{F12B2CC8-4AED-D942-10A3-A746F98C9EBF}"/>
                    </a:ext>
                  </a:extLst>
                </p:cNvPr>
                <p:cNvCxnSpPr>
                  <a:stCxn id="604" idx="4"/>
                  <a:endCxn id="600" idx="1"/>
                </p:cNvCxnSpPr>
                <p:nvPr/>
              </p:nvCxnSpPr>
              <p:spPr>
                <a:xfrm>
                  <a:off x="8572430" y="5242286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3" name="Google Shape;832;g2b325dddec3_0_85">
                  <a:extLst>
                    <a:ext uri="{FF2B5EF4-FFF2-40B4-BE49-F238E27FC236}">
                      <a16:creationId xmlns:a16="http://schemas.microsoft.com/office/drawing/2014/main" id="{6E5649B1-866F-58F3-8454-DFDB210E0389}"/>
                    </a:ext>
                  </a:extLst>
                </p:cNvPr>
                <p:cNvCxnSpPr>
                  <a:stCxn id="605" idx="4"/>
                  <a:endCxn id="600" idx="7"/>
                </p:cNvCxnSpPr>
                <p:nvPr/>
              </p:nvCxnSpPr>
              <p:spPr>
                <a:xfrm rot="10800000" flipH="1">
                  <a:off x="8572430" y="5445365"/>
                  <a:ext cx="166812" cy="770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4" name="Google Shape;833;g2b325dddec3_0_85">
                  <a:extLst>
                    <a:ext uri="{FF2B5EF4-FFF2-40B4-BE49-F238E27FC236}">
                      <a16:creationId xmlns:a16="http://schemas.microsoft.com/office/drawing/2014/main" id="{257F724C-6FD2-FFB7-884C-CE5D89147EF8}"/>
                    </a:ext>
                  </a:extLst>
                </p:cNvPr>
                <p:cNvCxnSpPr>
                  <a:stCxn id="605" idx="4"/>
                  <a:endCxn id="599" idx="7"/>
                </p:cNvCxnSpPr>
                <p:nvPr/>
              </p:nvCxnSpPr>
              <p:spPr>
                <a:xfrm rot="10800000" flipH="1">
                  <a:off x="8572430" y="5165409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" name="Google Shape;834;g2b325dddec3_0_85">
                  <a:extLst>
                    <a:ext uri="{FF2B5EF4-FFF2-40B4-BE49-F238E27FC236}">
                      <a16:creationId xmlns:a16="http://schemas.microsoft.com/office/drawing/2014/main" id="{3A9DD700-A5C7-EF5B-3730-0C7D99672BBE}"/>
                    </a:ext>
                  </a:extLst>
                </p:cNvPr>
                <p:cNvCxnSpPr>
                  <a:stCxn id="605" idx="4"/>
                  <a:endCxn id="598" idx="7"/>
                </p:cNvCxnSpPr>
                <p:nvPr/>
              </p:nvCxnSpPr>
              <p:spPr>
                <a:xfrm rot="10800000" flipH="1">
                  <a:off x="8572430" y="4885083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" name="Google Shape;835;g2b325dddec3_0_85">
                  <a:extLst>
                    <a:ext uri="{FF2B5EF4-FFF2-40B4-BE49-F238E27FC236}">
                      <a16:creationId xmlns:a16="http://schemas.microsoft.com/office/drawing/2014/main" id="{E7B973FD-0D94-FE62-A86D-439104075AFE}"/>
                    </a:ext>
                  </a:extLst>
                </p:cNvPr>
                <p:cNvCxnSpPr>
                  <a:stCxn id="605" idx="4"/>
                  <a:endCxn id="597" idx="0"/>
                </p:cNvCxnSpPr>
                <p:nvPr/>
              </p:nvCxnSpPr>
              <p:spPr>
                <a:xfrm rot="10800000" flipH="1">
                  <a:off x="8572430" y="4542175"/>
                  <a:ext cx="138545" cy="98021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" name="Google Shape;836;g2b325dddec3_0_85">
                  <a:extLst>
                    <a:ext uri="{FF2B5EF4-FFF2-40B4-BE49-F238E27FC236}">
                      <a16:creationId xmlns:a16="http://schemas.microsoft.com/office/drawing/2014/main" id="{9FF7A94D-BBFB-1D6A-BB33-ACAD4AB7453E}"/>
                    </a:ext>
                  </a:extLst>
                </p:cNvPr>
                <p:cNvCxnSpPr>
                  <a:stCxn id="601" idx="4"/>
                  <a:endCxn id="598" idx="1"/>
                </p:cNvCxnSpPr>
                <p:nvPr/>
              </p:nvCxnSpPr>
              <p:spPr>
                <a:xfrm>
                  <a:off x="8572430" y="4401974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8" name="Google Shape;837;g2b325dddec3_0_85">
                  <a:extLst>
                    <a:ext uri="{FF2B5EF4-FFF2-40B4-BE49-F238E27FC236}">
                      <a16:creationId xmlns:a16="http://schemas.microsoft.com/office/drawing/2014/main" id="{9859FF00-355C-2EA8-94CC-EA7C1C22ECAB}"/>
                    </a:ext>
                  </a:extLst>
                </p:cNvPr>
                <p:cNvCxnSpPr>
                  <a:stCxn id="601" idx="4"/>
                  <a:endCxn id="599" idx="1"/>
                </p:cNvCxnSpPr>
                <p:nvPr/>
              </p:nvCxnSpPr>
              <p:spPr>
                <a:xfrm>
                  <a:off x="8572430" y="4401974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9" name="Google Shape;838;g2b325dddec3_0_85">
                  <a:extLst>
                    <a:ext uri="{FF2B5EF4-FFF2-40B4-BE49-F238E27FC236}">
                      <a16:creationId xmlns:a16="http://schemas.microsoft.com/office/drawing/2014/main" id="{60BC6B3F-4D3A-C242-F147-9A5821EBFD6A}"/>
                    </a:ext>
                  </a:extLst>
                </p:cNvPr>
                <p:cNvCxnSpPr>
                  <a:stCxn id="601" idx="4"/>
                  <a:endCxn id="600" idx="1"/>
                </p:cNvCxnSpPr>
                <p:nvPr/>
              </p:nvCxnSpPr>
              <p:spPr>
                <a:xfrm>
                  <a:off x="8572430" y="4401974"/>
                  <a:ext cx="166812" cy="9172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0" name="Google Shape;839;g2b325dddec3_0_85">
                  <a:extLst>
                    <a:ext uri="{FF2B5EF4-FFF2-40B4-BE49-F238E27FC236}">
                      <a16:creationId xmlns:a16="http://schemas.microsoft.com/office/drawing/2014/main" id="{CCAC0C15-AC89-3FBC-6461-F9F4EB0DD5CA}"/>
                    </a:ext>
                  </a:extLst>
                </p:cNvPr>
                <p:cNvCxnSpPr>
                  <a:stCxn id="603" idx="4"/>
                  <a:endCxn id="600" idx="1"/>
                </p:cNvCxnSpPr>
                <p:nvPr/>
              </p:nvCxnSpPr>
              <p:spPr>
                <a:xfrm>
                  <a:off x="8572430" y="4962182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1" name="Google Shape;840;g2b325dddec3_0_85">
                  <a:extLst>
                    <a:ext uri="{FF2B5EF4-FFF2-40B4-BE49-F238E27FC236}">
                      <a16:creationId xmlns:a16="http://schemas.microsoft.com/office/drawing/2014/main" id="{FCE49D4A-A3C9-A27C-A39B-65A46D2E76AF}"/>
                    </a:ext>
                  </a:extLst>
                </p:cNvPr>
                <p:cNvCxnSpPr>
                  <a:stCxn id="603" idx="5"/>
                  <a:endCxn id="597" idx="7"/>
                </p:cNvCxnSpPr>
                <p:nvPr/>
              </p:nvCxnSpPr>
              <p:spPr>
                <a:xfrm rot="10800000" flipH="1">
                  <a:off x="8543964" y="4604985"/>
                  <a:ext cx="195428" cy="42030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841;g2b325dddec3_0_85">
                  <a:extLst>
                    <a:ext uri="{FF2B5EF4-FFF2-40B4-BE49-F238E27FC236}">
                      <a16:creationId xmlns:a16="http://schemas.microsoft.com/office/drawing/2014/main" id="{E18568A4-51EB-913E-C374-4D9B92542220}"/>
                    </a:ext>
                  </a:extLst>
                </p:cNvPr>
                <p:cNvCxnSpPr>
                  <a:stCxn id="604" idx="4"/>
                  <a:endCxn id="598" idx="7"/>
                </p:cNvCxnSpPr>
                <p:nvPr/>
              </p:nvCxnSpPr>
              <p:spPr>
                <a:xfrm rot="10800000" flipH="1">
                  <a:off x="8572430" y="4885305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842;g2b325dddec3_0_85">
                  <a:extLst>
                    <a:ext uri="{FF2B5EF4-FFF2-40B4-BE49-F238E27FC236}">
                      <a16:creationId xmlns:a16="http://schemas.microsoft.com/office/drawing/2014/main" id="{75BCACAD-6C3C-13AF-107C-B4650C62214D}"/>
                    </a:ext>
                  </a:extLst>
                </p:cNvPr>
                <p:cNvCxnSpPr>
                  <a:stCxn id="604" idx="4"/>
                  <a:endCxn id="597" idx="7"/>
                </p:cNvCxnSpPr>
                <p:nvPr/>
              </p:nvCxnSpPr>
              <p:spPr>
                <a:xfrm rot="10800000" flipH="1">
                  <a:off x="8572430" y="4604980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" name="Google Shape;843;g2b325dddec3_0_85">
                  <a:extLst>
                    <a:ext uri="{FF2B5EF4-FFF2-40B4-BE49-F238E27FC236}">
                      <a16:creationId xmlns:a16="http://schemas.microsoft.com/office/drawing/2014/main" id="{26CA994C-A2A6-DA06-EEE5-4AE771E7A9DF}"/>
                    </a:ext>
                  </a:extLst>
                </p:cNvPr>
                <p:cNvCxnSpPr>
                  <a:stCxn id="600" idx="1"/>
                  <a:endCxn id="602" idx="4"/>
                </p:cNvCxnSpPr>
                <p:nvPr/>
              </p:nvCxnSpPr>
              <p:spPr>
                <a:xfrm rot="10800000">
                  <a:off x="8572599" y="4681925"/>
                  <a:ext cx="166812" cy="63730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5" name="Google Shape;844;g2b325dddec3_0_85">
                  <a:extLst>
                    <a:ext uri="{FF2B5EF4-FFF2-40B4-BE49-F238E27FC236}">
                      <a16:creationId xmlns:a16="http://schemas.microsoft.com/office/drawing/2014/main" id="{A05FD6D6-9B81-B63A-8E92-6BB3C49C8B78}"/>
                    </a:ext>
                  </a:extLst>
                </p:cNvPr>
                <p:cNvCxnSpPr>
                  <a:stCxn id="599" idx="1"/>
                  <a:endCxn id="602" idx="4"/>
                </p:cNvCxnSpPr>
                <p:nvPr/>
              </p:nvCxnSpPr>
              <p:spPr>
                <a:xfrm rot="10800000">
                  <a:off x="8572599" y="4682148"/>
                  <a:ext cx="166812" cy="35698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626" name="Group 625">
                  <a:extLst>
                    <a:ext uri="{FF2B5EF4-FFF2-40B4-BE49-F238E27FC236}">
                      <a16:creationId xmlns:a16="http://schemas.microsoft.com/office/drawing/2014/main" id="{6BC3B0F8-EE06-1882-AE0C-E93968AAB2B6}"/>
                    </a:ext>
                  </a:extLst>
                </p:cNvPr>
                <p:cNvGrpSpPr/>
                <p:nvPr/>
              </p:nvGrpSpPr>
              <p:grpSpPr>
                <a:xfrm rot="10800000">
                  <a:off x="8710874" y="4314224"/>
                  <a:ext cx="527292" cy="1298907"/>
                  <a:chOff x="9344171" y="4289541"/>
                  <a:chExt cx="527292" cy="1298907"/>
                </a:xfrm>
              </p:grpSpPr>
              <p:sp>
                <p:nvSpPr>
                  <p:cNvPr id="627" name="Google Shape;785;g2b325dddec3_0_85">
                    <a:extLst>
                      <a:ext uri="{FF2B5EF4-FFF2-40B4-BE49-F238E27FC236}">
                        <a16:creationId xmlns:a16="http://schemas.microsoft.com/office/drawing/2014/main" id="{6FB86486-B745-E270-C024-95E961699AE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28" y="4421647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628" name="Google Shape;786;g2b325dddec3_0_85">
                    <a:extLst>
                      <a:ext uri="{FF2B5EF4-FFF2-40B4-BE49-F238E27FC236}">
                        <a16:creationId xmlns:a16="http://schemas.microsoft.com/office/drawing/2014/main" id="{517704C5-6118-C1B5-0A5C-E6083FA3F659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28" y="4701750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629" name="Google Shape;787;g2b325dddec3_0_85">
                    <a:extLst>
                      <a:ext uri="{FF2B5EF4-FFF2-40B4-BE49-F238E27FC236}">
                        <a16:creationId xmlns:a16="http://schemas.microsoft.com/office/drawing/2014/main" id="{50FFBED8-8512-F9E7-4E34-6EB829685E1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28" y="4981854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630" name="Google Shape;788;g2b325dddec3_0_85">
                    <a:extLst>
                      <a:ext uri="{FF2B5EF4-FFF2-40B4-BE49-F238E27FC236}">
                        <a16:creationId xmlns:a16="http://schemas.microsoft.com/office/drawing/2014/main" id="{C5E06D50-7346-156E-AB26-EBE7EC7E5EEA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32" y="4281595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631" name="Google Shape;789;g2b325dddec3_0_85">
                    <a:extLst>
                      <a:ext uri="{FF2B5EF4-FFF2-40B4-BE49-F238E27FC236}">
                        <a16:creationId xmlns:a16="http://schemas.microsoft.com/office/drawing/2014/main" id="{CA285CD8-057E-198C-7664-919740573320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32" y="4561698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632" name="Google Shape;790;g2b325dddec3_0_85">
                    <a:extLst>
                      <a:ext uri="{FF2B5EF4-FFF2-40B4-BE49-F238E27FC236}">
                        <a16:creationId xmlns:a16="http://schemas.microsoft.com/office/drawing/2014/main" id="{46BE07C8-D448-830C-F561-0486A7DE53D4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32" y="4841802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884" name="Google Shape;791;g2b325dddec3_0_85">
                    <a:extLst>
                      <a:ext uri="{FF2B5EF4-FFF2-40B4-BE49-F238E27FC236}">
                        <a16:creationId xmlns:a16="http://schemas.microsoft.com/office/drawing/2014/main" id="{3B1A6E3F-09B8-F661-EAB7-80FDBA4C6B10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32" y="5121906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cxnSp>
                <p:nvCxnSpPr>
                  <p:cNvPr id="885" name="Google Shape;792;g2b325dddec3_0_85">
                    <a:extLst>
                      <a:ext uri="{FF2B5EF4-FFF2-40B4-BE49-F238E27FC236}">
                        <a16:creationId xmlns:a16="http://schemas.microsoft.com/office/drawing/2014/main" id="{2C94DE1A-9A6F-AF78-566D-DB5B4B3644CC}"/>
                      </a:ext>
                    </a:extLst>
                  </p:cNvPr>
                  <p:cNvCxnSpPr>
                    <a:stCxn id="630" idx="4"/>
                    <a:endCxn id="627" idx="1"/>
                  </p:cNvCxnSpPr>
                  <p:nvPr/>
                </p:nvCxnSpPr>
                <p:spPr>
                  <a:xfrm>
                    <a:off x="9538568" y="4378785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6" name="Google Shape;793;g2b325dddec3_0_85">
                    <a:extLst>
                      <a:ext uri="{FF2B5EF4-FFF2-40B4-BE49-F238E27FC236}">
                        <a16:creationId xmlns:a16="http://schemas.microsoft.com/office/drawing/2014/main" id="{37FC8361-9FC2-5BBB-1C63-C6837E1A9502}"/>
                      </a:ext>
                    </a:extLst>
                  </p:cNvPr>
                  <p:cNvCxnSpPr>
                    <a:stCxn id="631" idx="4"/>
                    <a:endCxn id="627" idx="7"/>
                  </p:cNvCxnSpPr>
                  <p:nvPr/>
                </p:nvCxnSpPr>
                <p:spPr>
                  <a:xfrm rot="10800000" flipH="1">
                    <a:off x="9538568" y="4581864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7" name="Google Shape;794;g2b325dddec3_0_85">
                    <a:extLst>
                      <a:ext uri="{FF2B5EF4-FFF2-40B4-BE49-F238E27FC236}">
                        <a16:creationId xmlns:a16="http://schemas.microsoft.com/office/drawing/2014/main" id="{45AE38F6-593D-5A12-EAD2-3CF0E7E29684}"/>
                      </a:ext>
                    </a:extLst>
                  </p:cNvPr>
                  <p:cNvCxnSpPr>
                    <a:stCxn id="628" idx="1"/>
                    <a:endCxn id="631" idx="4"/>
                  </p:cNvCxnSpPr>
                  <p:nvPr/>
                </p:nvCxnSpPr>
                <p:spPr>
                  <a:xfrm rot="10800000">
                    <a:off x="9538737" y="4658810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8" name="Google Shape;795;g2b325dddec3_0_85">
                    <a:extLst>
                      <a:ext uri="{FF2B5EF4-FFF2-40B4-BE49-F238E27FC236}">
                        <a16:creationId xmlns:a16="http://schemas.microsoft.com/office/drawing/2014/main" id="{AB076AB9-D26F-730A-A557-BED3FA8D5960}"/>
                      </a:ext>
                    </a:extLst>
                  </p:cNvPr>
                  <p:cNvCxnSpPr>
                    <a:stCxn id="628" idx="7"/>
                    <a:endCxn id="632" idx="4"/>
                  </p:cNvCxnSpPr>
                  <p:nvPr/>
                </p:nvCxnSpPr>
                <p:spPr>
                  <a:xfrm flipH="1">
                    <a:off x="9538737" y="4862047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9" name="Google Shape;796;g2b325dddec3_0_85">
                    <a:extLst>
                      <a:ext uri="{FF2B5EF4-FFF2-40B4-BE49-F238E27FC236}">
                        <a16:creationId xmlns:a16="http://schemas.microsoft.com/office/drawing/2014/main" id="{C5893496-9AD1-DAF7-BD02-04DDB5DF7C44}"/>
                      </a:ext>
                    </a:extLst>
                  </p:cNvPr>
                  <p:cNvCxnSpPr>
                    <a:stCxn id="632" idx="4"/>
                    <a:endCxn id="629" idx="1"/>
                  </p:cNvCxnSpPr>
                  <p:nvPr/>
                </p:nvCxnSpPr>
                <p:spPr>
                  <a:xfrm>
                    <a:off x="9538568" y="4938993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0" name="Google Shape;797;g2b325dddec3_0_85">
                    <a:extLst>
                      <a:ext uri="{FF2B5EF4-FFF2-40B4-BE49-F238E27FC236}">
                        <a16:creationId xmlns:a16="http://schemas.microsoft.com/office/drawing/2014/main" id="{32C61B16-7D4A-2023-E90E-3E8576C6A37A}"/>
                      </a:ext>
                    </a:extLst>
                  </p:cNvPr>
                  <p:cNvCxnSpPr>
                    <a:stCxn id="884" idx="4"/>
                    <a:endCxn id="629" idx="7"/>
                  </p:cNvCxnSpPr>
                  <p:nvPr/>
                </p:nvCxnSpPr>
                <p:spPr>
                  <a:xfrm rot="10800000" flipH="1">
                    <a:off x="9538568" y="5142071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1" name="Google Shape;798;g2b325dddec3_0_85">
                    <a:extLst>
                      <a:ext uri="{FF2B5EF4-FFF2-40B4-BE49-F238E27FC236}">
                        <a16:creationId xmlns:a16="http://schemas.microsoft.com/office/drawing/2014/main" id="{C17BF50D-446F-0209-CB43-B89C2EEF62F2}"/>
                      </a:ext>
                    </a:extLst>
                  </p:cNvPr>
                  <p:cNvCxnSpPr>
                    <a:stCxn id="884" idx="4"/>
                    <a:endCxn id="628" idx="7"/>
                  </p:cNvCxnSpPr>
                  <p:nvPr/>
                </p:nvCxnSpPr>
                <p:spPr>
                  <a:xfrm rot="10800000" flipH="1">
                    <a:off x="9538568" y="4862116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2" name="Google Shape;799;g2b325dddec3_0_85">
                    <a:extLst>
                      <a:ext uri="{FF2B5EF4-FFF2-40B4-BE49-F238E27FC236}">
                        <a16:creationId xmlns:a16="http://schemas.microsoft.com/office/drawing/2014/main" id="{034072F7-EFD8-2103-168B-3CDFC7E2D7F0}"/>
                      </a:ext>
                    </a:extLst>
                  </p:cNvPr>
                  <p:cNvCxnSpPr>
                    <a:stCxn id="884" idx="4"/>
                    <a:endCxn id="627" idx="7"/>
                  </p:cNvCxnSpPr>
                  <p:nvPr/>
                </p:nvCxnSpPr>
                <p:spPr>
                  <a:xfrm rot="10800000" flipH="1">
                    <a:off x="9538568" y="4581790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3" name="Google Shape;800;g2b325dddec3_0_85">
                    <a:extLst>
                      <a:ext uri="{FF2B5EF4-FFF2-40B4-BE49-F238E27FC236}">
                        <a16:creationId xmlns:a16="http://schemas.microsoft.com/office/drawing/2014/main" id="{19247213-49EA-1077-CAA8-F9BA040C337F}"/>
                      </a:ext>
                    </a:extLst>
                  </p:cNvPr>
                  <p:cNvCxnSpPr>
                    <a:stCxn id="631" idx="4"/>
                    <a:endCxn id="629" idx="1"/>
                  </p:cNvCxnSpPr>
                  <p:nvPr/>
                </p:nvCxnSpPr>
                <p:spPr>
                  <a:xfrm>
                    <a:off x="9538568" y="4658889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4" name="Google Shape;801;g2b325dddec3_0_85">
                    <a:extLst>
                      <a:ext uri="{FF2B5EF4-FFF2-40B4-BE49-F238E27FC236}">
                        <a16:creationId xmlns:a16="http://schemas.microsoft.com/office/drawing/2014/main" id="{934ECA93-3711-2B6F-D830-235C62D93394}"/>
                      </a:ext>
                    </a:extLst>
                  </p:cNvPr>
                  <p:cNvCxnSpPr>
                    <a:stCxn id="632" idx="4"/>
                    <a:endCxn id="627" idx="7"/>
                  </p:cNvCxnSpPr>
                  <p:nvPr/>
                </p:nvCxnSpPr>
                <p:spPr>
                  <a:xfrm rot="10800000" flipH="1">
                    <a:off x="9538568" y="4582012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5" name="Google Shape;802;g2b325dddec3_0_85">
                    <a:extLst>
                      <a:ext uri="{FF2B5EF4-FFF2-40B4-BE49-F238E27FC236}">
                        <a16:creationId xmlns:a16="http://schemas.microsoft.com/office/drawing/2014/main" id="{94590749-A044-1058-D598-B47006226256}"/>
                      </a:ext>
                    </a:extLst>
                  </p:cNvPr>
                  <p:cNvCxnSpPr>
                    <a:stCxn id="629" idx="1"/>
                    <a:endCxn id="630" idx="4"/>
                  </p:cNvCxnSpPr>
                  <p:nvPr/>
                </p:nvCxnSpPr>
                <p:spPr>
                  <a:xfrm rot="10800000">
                    <a:off x="9538737" y="4378632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6" name="Google Shape;803;g2b325dddec3_0_85">
                    <a:extLst>
                      <a:ext uri="{FF2B5EF4-FFF2-40B4-BE49-F238E27FC236}">
                        <a16:creationId xmlns:a16="http://schemas.microsoft.com/office/drawing/2014/main" id="{00FB0B86-5284-8B34-F308-30318B63C240}"/>
                      </a:ext>
                    </a:extLst>
                  </p:cNvPr>
                  <p:cNvCxnSpPr>
                    <a:stCxn id="628" idx="1"/>
                    <a:endCxn id="630" idx="4"/>
                  </p:cNvCxnSpPr>
                  <p:nvPr/>
                </p:nvCxnSpPr>
                <p:spPr>
                  <a:xfrm rot="10800000">
                    <a:off x="9538737" y="4378855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97" name="Google Shape;816;g2b325dddec3_0_85">
                    <a:extLst>
                      <a:ext uri="{FF2B5EF4-FFF2-40B4-BE49-F238E27FC236}">
                        <a16:creationId xmlns:a16="http://schemas.microsoft.com/office/drawing/2014/main" id="{B1923582-770D-7246-AA97-C91A89E9816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12" y="4421649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898" name="Google Shape;817;g2b325dddec3_0_85">
                    <a:extLst>
                      <a:ext uri="{FF2B5EF4-FFF2-40B4-BE49-F238E27FC236}">
                        <a16:creationId xmlns:a16="http://schemas.microsoft.com/office/drawing/2014/main" id="{CF998CA9-F47B-282C-2709-CDAA3BFAFF2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12" y="4701753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899" name="Google Shape;818;g2b325dddec3_0_85">
                    <a:extLst>
                      <a:ext uri="{FF2B5EF4-FFF2-40B4-BE49-F238E27FC236}">
                        <a16:creationId xmlns:a16="http://schemas.microsoft.com/office/drawing/2014/main" id="{DD7E1BA5-01F3-EE8E-D5E5-9C9F04226B04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12" y="4981856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900" name="Google Shape;819;g2b325dddec3_0_85">
                    <a:extLst>
                      <a:ext uri="{FF2B5EF4-FFF2-40B4-BE49-F238E27FC236}">
                        <a16:creationId xmlns:a16="http://schemas.microsoft.com/office/drawing/2014/main" id="{74D775D5-BBCF-1D3C-77A5-B83F59D063E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685012" y="5261960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901" name="Google Shape;820;g2b325dddec3_0_85">
                    <a:extLst>
                      <a:ext uri="{FF2B5EF4-FFF2-40B4-BE49-F238E27FC236}">
                        <a16:creationId xmlns:a16="http://schemas.microsoft.com/office/drawing/2014/main" id="{E9BC4A73-843E-0AC2-1018-701DD854379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17" y="4281596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902" name="Google Shape;821;g2b325dddec3_0_85">
                    <a:extLst>
                      <a:ext uri="{FF2B5EF4-FFF2-40B4-BE49-F238E27FC236}">
                        <a16:creationId xmlns:a16="http://schemas.microsoft.com/office/drawing/2014/main" id="{6E1401C4-B45D-8B7B-40B3-04D20181403A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17" y="4561701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903" name="Google Shape;822;g2b325dddec3_0_85">
                    <a:extLst>
                      <a:ext uri="{FF2B5EF4-FFF2-40B4-BE49-F238E27FC236}">
                        <a16:creationId xmlns:a16="http://schemas.microsoft.com/office/drawing/2014/main" id="{FE5DCAAC-AD66-8ED0-CD06-CA69F86C1A2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17" y="4841804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904" name="Google Shape;823;g2b325dddec3_0_85">
                    <a:extLst>
                      <a:ext uri="{FF2B5EF4-FFF2-40B4-BE49-F238E27FC236}">
                        <a16:creationId xmlns:a16="http://schemas.microsoft.com/office/drawing/2014/main" id="{20904135-C45E-56BE-3E05-6D228AC087F0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17" y="5121908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sp>
                <p:nvSpPr>
                  <p:cNvPr id="905" name="Google Shape;824;g2b325dddec3_0_85">
                    <a:extLst>
                      <a:ext uri="{FF2B5EF4-FFF2-40B4-BE49-F238E27FC236}">
                        <a16:creationId xmlns:a16="http://schemas.microsoft.com/office/drawing/2014/main" id="{A49D9F39-3463-59C3-592D-4A744B8C16E6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9352117" y="5402012"/>
                    <a:ext cx="178490" cy="194381"/>
                  </a:xfrm>
                  <a:prstGeom prst="ellipse">
                    <a:avLst/>
                  </a:prstGeom>
                  <a:solidFill>
                    <a:srgbClr val="C9DAF8"/>
                  </a:solidFill>
                  <a:ln w="2857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/>
                  </a:p>
                </p:txBody>
              </p:sp>
              <p:cxnSp>
                <p:nvCxnSpPr>
                  <p:cNvPr id="906" name="Google Shape;825;g2b325dddec3_0_85">
                    <a:extLst>
                      <a:ext uri="{FF2B5EF4-FFF2-40B4-BE49-F238E27FC236}">
                        <a16:creationId xmlns:a16="http://schemas.microsoft.com/office/drawing/2014/main" id="{604E7194-7E02-2D0A-839B-1CE12D5DC894}"/>
                      </a:ext>
                    </a:extLst>
                  </p:cNvPr>
                  <p:cNvCxnSpPr>
                    <a:stCxn id="897" idx="1"/>
                    <a:endCxn id="901" idx="4"/>
                  </p:cNvCxnSpPr>
                  <p:nvPr/>
                </p:nvCxnSpPr>
                <p:spPr>
                  <a:xfrm rot="10800000">
                    <a:off x="9538721" y="4378709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7" name="Google Shape;826;g2b325dddec3_0_85">
                    <a:extLst>
                      <a:ext uri="{FF2B5EF4-FFF2-40B4-BE49-F238E27FC236}">
                        <a16:creationId xmlns:a16="http://schemas.microsoft.com/office/drawing/2014/main" id="{3935D19B-2F50-6DA7-CB9F-3813AB6CF6AF}"/>
                      </a:ext>
                    </a:extLst>
                  </p:cNvPr>
                  <p:cNvCxnSpPr>
                    <a:stCxn id="897" idx="7"/>
                    <a:endCxn id="902" idx="4"/>
                  </p:cNvCxnSpPr>
                  <p:nvPr/>
                </p:nvCxnSpPr>
                <p:spPr>
                  <a:xfrm flipH="1">
                    <a:off x="9538721" y="4581944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8" name="Google Shape;827;g2b325dddec3_0_85">
                    <a:extLst>
                      <a:ext uri="{FF2B5EF4-FFF2-40B4-BE49-F238E27FC236}">
                        <a16:creationId xmlns:a16="http://schemas.microsoft.com/office/drawing/2014/main" id="{1D2A702E-A79A-5FD9-AB5E-EC4A6BEC3801}"/>
                      </a:ext>
                    </a:extLst>
                  </p:cNvPr>
                  <p:cNvCxnSpPr>
                    <a:stCxn id="902" idx="4"/>
                    <a:endCxn id="898" idx="1"/>
                  </p:cNvCxnSpPr>
                  <p:nvPr/>
                </p:nvCxnSpPr>
                <p:spPr>
                  <a:xfrm>
                    <a:off x="9538552" y="4658892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09" name="Google Shape;828;g2b325dddec3_0_85">
                    <a:extLst>
                      <a:ext uri="{FF2B5EF4-FFF2-40B4-BE49-F238E27FC236}">
                        <a16:creationId xmlns:a16="http://schemas.microsoft.com/office/drawing/2014/main" id="{029222BB-3DF2-91BF-9D9C-53C5BD8A86E2}"/>
                      </a:ext>
                    </a:extLst>
                  </p:cNvPr>
                  <p:cNvCxnSpPr>
                    <a:stCxn id="903" idx="4"/>
                    <a:endCxn id="898" idx="7"/>
                  </p:cNvCxnSpPr>
                  <p:nvPr/>
                </p:nvCxnSpPr>
                <p:spPr>
                  <a:xfrm rot="10800000" flipH="1">
                    <a:off x="9538552" y="4861970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0" name="Google Shape;829;g2b325dddec3_0_85">
                    <a:extLst>
                      <a:ext uri="{FF2B5EF4-FFF2-40B4-BE49-F238E27FC236}">
                        <a16:creationId xmlns:a16="http://schemas.microsoft.com/office/drawing/2014/main" id="{FC7AD816-50E0-35BE-2EBF-CB13D431468B}"/>
                      </a:ext>
                    </a:extLst>
                  </p:cNvPr>
                  <p:cNvCxnSpPr>
                    <a:stCxn id="899" idx="1"/>
                    <a:endCxn id="903" idx="4"/>
                  </p:cNvCxnSpPr>
                  <p:nvPr/>
                </p:nvCxnSpPr>
                <p:spPr>
                  <a:xfrm rot="10800000">
                    <a:off x="9538721" y="4938916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1" name="Google Shape;830;g2b325dddec3_0_85">
                    <a:extLst>
                      <a:ext uri="{FF2B5EF4-FFF2-40B4-BE49-F238E27FC236}">
                        <a16:creationId xmlns:a16="http://schemas.microsoft.com/office/drawing/2014/main" id="{6CB9856A-BFD1-C058-7F3C-FA31BE41CD70}"/>
                      </a:ext>
                    </a:extLst>
                  </p:cNvPr>
                  <p:cNvCxnSpPr>
                    <a:stCxn id="899" idx="7"/>
                    <a:endCxn id="904" idx="4"/>
                  </p:cNvCxnSpPr>
                  <p:nvPr/>
                </p:nvCxnSpPr>
                <p:spPr>
                  <a:xfrm flipH="1">
                    <a:off x="9538721" y="5142153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2" name="Google Shape;831;g2b325dddec3_0_85">
                    <a:extLst>
                      <a:ext uri="{FF2B5EF4-FFF2-40B4-BE49-F238E27FC236}">
                        <a16:creationId xmlns:a16="http://schemas.microsoft.com/office/drawing/2014/main" id="{11FD8980-509C-B563-994B-F8930523297A}"/>
                      </a:ext>
                    </a:extLst>
                  </p:cNvPr>
                  <p:cNvCxnSpPr>
                    <a:stCxn id="904" idx="4"/>
                    <a:endCxn id="900" idx="1"/>
                  </p:cNvCxnSpPr>
                  <p:nvPr/>
                </p:nvCxnSpPr>
                <p:spPr>
                  <a:xfrm>
                    <a:off x="9538552" y="5219099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3" name="Google Shape;832;g2b325dddec3_0_85">
                    <a:extLst>
                      <a:ext uri="{FF2B5EF4-FFF2-40B4-BE49-F238E27FC236}">
                        <a16:creationId xmlns:a16="http://schemas.microsoft.com/office/drawing/2014/main" id="{ADA32B61-EA6B-B32E-3563-C628AE8B8ACB}"/>
                      </a:ext>
                    </a:extLst>
                  </p:cNvPr>
                  <p:cNvCxnSpPr>
                    <a:stCxn id="905" idx="4"/>
                    <a:endCxn id="900" idx="7"/>
                  </p:cNvCxnSpPr>
                  <p:nvPr/>
                </p:nvCxnSpPr>
                <p:spPr>
                  <a:xfrm rot="10800000" flipH="1">
                    <a:off x="9538552" y="5422178"/>
                    <a:ext cx="166812" cy="7702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4" name="Google Shape;833;g2b325dddec3_0_85">
                    <a:extLst>
                      <a:ext uri="{FF2B5EF4-FFF2-40B4-BE49-F238E27FC236}">
                        <a16:creationId xmlns:a16="http://schemas.microsoft.com/office/drawing/2014/main" id="{ACBE57E5-347F-DF91-9001-C09380F56882}"/>
                      </a:ext>
                    </a:extLst>
                  </p:cNvPr>
                  <p:cNvCxnSpPr>
                    <a:stCxn id="905" idx="4"/>
                    <a:endCxn id="899" idx="7"/>
                  </p:cNvCxnSpPr>
                  <p:nvPr/>
                </p:nvCxnSpPr>
                <p:spPr>
                  <a:xfrm rot="10800000" flipH="1">
                    <a:off x="9538552" y="5142222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5" name="Google Shape;834;g2b325dddec3_0_85">
                    <a:extLst>
                      <a:ext uri="{FF2B5EF4-FFF2-40B4-BE49-F238E27FC236}">
                        <a16:creationId xmlns:a16="http://schemas.microsoft.com/office/drawing/2014/main" id="{EEFFD876-D495-1B59-BEF5-38E08618699E}"/>
                      </a:ext>
                    </a:extLst>
                  </p:cNvPr>
                  <p:cNvCxnSpPr>
                    <a:stCxn id="905" idx="4"/>
                    <a:endCxn id="898" idx="7"/>
                  </p:cNvCxnSpPr>
                  <p:nvPr/>
                </p:nvCxnSpPr>
                <p:spPr>
                  <a:xfrm rot="10800000" flipH="1">
                    <a:off x="9538552" y="4861896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6" name="Google Shape;835;g2b325dddec3_0_85">
                    <a:extLst>
                      <a:ext uri="{FF2B5EF4-FFF2-40B4-BE49-F238E27FC236}">
                        <a16:creationId xmlns:a16="http://schemas.microsoft.com/office/drawing/2014/main" id="{FFC62EB9-D0B6-8667-F73F-F4011B7AE861}"/>
                      </a:ext>
                    </a:extLst>
                  </p:cNvPr>
                  <p:cNvCxnSpPr>
                    <a:stCxn id="905" idx="4"/>
                    <a:endCxn id="897" idx="0"/>
                  </p:cNvCxnSpPr>
                  <p:nvPr/>
                </p:nvCxnSpPr>
                <p:spPr>
                  <a:xfrm rot="10800000" flipH="1">
                    <a:off x="9538552" y="4518988"/>
                    <a:ext cx="138545" cy="980214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7" name="Google Shape;836;g2b325dddec3_0_85">
                    <a:extLst>
                      <a:ext uri="{FF2B5EF4-FFF2-40B4-BE49-F238E27FC236}">
                        <a16:creationId xmlns:a16="http://schemas.microsoft.com/office/drawing/2014/main" id="{8B9DE206-C582-6D50-27D5-8C996EE37B63}"/>
                      </a:ext>
                    </a:extLst>
                  </p:cNvPr>
                  <p:cNvCxnSpPr>
                    <a:stCxn id="901" idx="4"/>
                    <a:endCxn id="898" idx="1"/>
                  </p:cNvCxnSpPr>
                  <p:nvPr/>
                </p:nvCxnSpPr>
                <p:spPr>
                  <a:xfrm>
                    <a:off x="9538552" y="4378787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8" name="Google Shape;837;g2b325dddec3_0_85">
                    <a:extLst>
                      <a:ext uri="{FF2B5EF4-FFF2-40B4-BE49-F238E27FC236}">
                        <a16:creationId xmlns:a16="http://schemas.microsoft.com/office/drawing/2014/main" id="{FD427C68-EB3D-055B-D971-BEB7BD3AA8B5}"/>
                      </a:ext>
                    </a:extLst>
                  </p:cNvPr>
                  <p:cNvCxnSpPr>
                    <a:stCxn id="901" idx="4"/>
                    <a:endCxn id="899" idx="1"/>
                  </p:cNvCxnSpPr>
                  <p:nvPr/>
                </p:nvCxnSpPr>
                <p:spPr>
                  <a:xfrm>
                    <a:off x="9538552" y="4378787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9" name="Google Shape;838;g2b325dddec3_0_85">
                    <a:extLst>
                      <a:ext uri="{FF2B5EF4-FFF2-40B4-BE49-F238E27FC236}">
                        <a16:creationId xmlns:a16="http://schemas.microsoft.com/office/drawing/2014/main" id="{E99646AB-4DD0-703B-B6CA-28F204CF6980}"/>
                      </a:ext>
                    </a:extLst>
                  </p:cNvPr>
                  <p:cNvCxnSpPr>
                    <a:stCxn id="901" idx="4"/>
                    <a:endCxn id="900" idx="1"/>
                  </p:cNvCxnSpPr>
                  <p:nvPr/>
                </p:nvCxnSpPr>
                <p:spPr>
                  <a:xfrm>
                    <a:off x="9538552" y="4378787"/>
                    <a:ext cx="166812" cy="91726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0" name="Google Shape;839;g2b325dddec3_0_85">
                    <a:extLst>
                      <a:ext uri="{FF2B5EF4-FFF2-40B4-BE49-F238E27FC236}">
                        <a16:creationId xmlns:a16="http://schemas.microsoft.com/office/drawing/2014/main" id="{A9156C36-D762-8877-D195-C0952B4C24DC}"/>
                      </a:ext>
                    </a:extLst>
                  </p:cNvPr>
                  <p:cNvCxnSpPr>
                    <a:stCxn id="903" idx="4"/>
                    <a:endCxn id="900" idx="1"/>
                  </p:cNvCxnSpPr>
                  <p:nvPr/>
                </p:nvCxnSpPr>
                <p:spPr>
                  <a:xfrm>
                    <a:off x="9538552" y="4938995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1" name="Google Shape;840;g2b325dddec3_0_85">
                    <a:extLst>
                      <a:ext uri="{FF2B5EF4-FFF2-40B4-BE49-F238E27FC236}">
                        <a16:creationId xmlns:a16="http://schemas.microsoft.com/office/drawing/2014/main" id="{472DD3FF-68FD-8CBE-27B1-43153B7ABF41}"/>
                      </a:ext>
                    </a:extLst>
                  </p:cNvPr>
                  <p:cNvCxnSpPr>
                    <a:stCxn id="903" idx="5"/>
                    <a:endCxn id="897" idx="7"/>
                  </p:cNvCxnSpPr>
                  <p:nvPr/>
                </p:nvCxnSpPr>
                <p:spPr>
                  <a:xfrm rot="10800000" flipH="1">
                    <a:off x="9510086" y="4581798"/>
                    <a:ext cx="195428" cy="420304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2" name="Google Shape;841;g2b325dddec3_0_85">
                    <a:extLst>
                      <a:ext uri="{FF2B5EF4-FFF2-40B4-BE49-F238E27FC236}">
                        <a16:creationId xmlns:a16="http://schemas.microsoft.com/office/drawing/2014/main" id="{B77949F2-5BA6-A668-7892-9A5140DB3F4F}"/>
                      </a:ext>
                    </a:extLst>
                  </p:cNvPr>
                  <p:cNvCxnSpPr>
                    <a:stCxn id="904" idx="4"/>
                    <a:endCxn id="898" idx="7"/>
                  </p:cNvCxnSpPr>
                  <p:nvPr/>
                </p:nvCxnSpPr>
                <p:spPr>
                  <a:xfrm rot="10800000" flipH="1">
                    <a:off x="9538552" y="4862118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3" name="Google Shape;842;g2b325dddec3_0_85">
                    <a:extLst>
                      <a:ext uri="{FF2B5EF4-FFF2-40B4-BE49-F238E27FC236}">
                        <a16:creationId xmlns:a16="http://schemas.microsoft.com/office/drawing/2014/main" id="{96C5A1BB-B432-DAE8-1E3F-67AA9BCF6D3B}"/>
                      </a:ext>
                    </a:extLst>
                  </p:cNvPr>
                  <p:cNvCxnSpPr>
                    <a:stCxn id="904" idx="4"/>
                    <a:endCxn id="897" idx="7"/>
                  </p:cNvCxnSpPr>
                  <p:nvPr/>
                </p:nvCxnSpPr>
                <p:spPr>
                  <a:xfrm rot="10800000" flipH="1">
                    <a:off x="9538552" y="4581793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4" name="Google Shape;843;g2b325dddec3_0_85">
                    <a:extLst>
                      <a:ext uri="{FF2B5EF4-FFF2-40B4-BE49-F238E27FC236}">
                        <a16:creationId xmlns:a16="http://schemas.microsoft.com/office/drawing/2014/main" id="{02D16B1C-17C2-1F1A-FED0-145CCE6DB167}"/>
                      </a:ext>
                    </a:extLst>
                  </p:cNvPr>
                  <p:cNvCxnSpPr>
                    <a:stCxn id="900" idx="1"/>
                    <a:endCxn id="902" idx="4"/>
                  </p:cNvCxnSpPr>
                  <p:nvPr/>
                </p:nvCxnSpPr>
                <p:spPr>
                  <a:xfrm rot="10800000">
                    <a:off x="9538721" y="4658738"/>
                    <a:ext cx="166812" cy="63730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5" name="Google Shape;844;g2b325dddec3_0_85">
                    <a:extLst>
                      <a:ext uri="{FF2B5EF4-FFF2-40B4-BE49-F238E27FC236}">
                        <a16:creationId xmlns:a16="http://schemas.microsoft.com/office/drawing/2014/main" id="{FC47C2C6-CAA2-5AD5-ABAA-D07BFF51A9EF}"/>
                      </a:ext>
                    </a:extLst>
                  </p:cNvPr>
                  <p:cNvCxnSpPr>
                    <a:stCxn id="899" idx="1"/>
                    <a:endCxn id="902" idx="4"/>
                  </p:cNvCxnSpPr>
                  <p:nvPr/>
                </p:nvCxnSpPr>
                <p:spPr>
                  <a:xfrm rot="10800000">
                    <a:off x="9538721" y="4658961"/>
                    <a:ext cx="166812" cy="35698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sp>
            <p:nvSpPr>
              <p:cNvPr id="931" name="Google Shape;709;g2b325dddec3_0_85">
                <a:extLst>
                  <a:ext uri="{FF2B5EF4-FFF2-40B4-BE49-F238E27FC236}">
                    <a16:creationId xmlns:a16="http://schemas.microsoft.com/office/drawing/2014/main" id="{AD5F555B-58A0-7446-F433-B93193790E7F}"/>
                  </a:ext>
                </a:extLst>
              </p:cNvPr>
              <p:cNvSpPr/>
              <p:nvPr/>
            </p:nvSpPr>
            <p:spPr>
              <a:xfrm>
                <a:off x="9151739" y="4808811"/>
                <a:ext cx="292632" cy="284029"/>
              </a:xfrm>
              <a:prstGeom prst="ellipse">
                <a:avLst/>
              </a:prstGeom>
              <a:solidFill>
                <a:srgbClr val="EA999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>
                    <a:latin typeface="Calibri"/>
                    <a:ea typeface="Calibri"/>
                    <a:cs typeface="Calibri"/>
                    <a:sym typeface="Calibri"/>
                  </a:rPr>
                  <a:t>➕</a:t>
                </a:r>
                <a:endParaRPr sz="1100" b="1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0" name="Google Shape;838;g2b325dddec3_0_85">
                <a:extLst>
                  <a:ext uri="{FF2B5EF4-FFF2-40B4-BE49-F238E27FC236}">
                    <a16:creationId xmlns:a16="http://schemas.microsoft.com/office/drawing/2014/main" id="{6948E462-C9AF-A578-D94A-5C45B1E471E6}"/>
                  </a:ext>
                </a:extLst>
              </p:cNvPr>
              <p:cNvCxnSpPr>
                <a:cxnSpLocks/>
                <a:stCxn id="931" idx="4"/>
                <a:endCxn id="824" idx="0"/>
              </p:cNvCxnSpPr>
              <p:nvPr/>
            </p:nvCxnSpPr>
            <p:spPr>
              <a:xfrm flipH="1">
                <a:off x="8739013" y="5092840"/>
                <a:ext cx="559042" cy="1200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3" name="Google Shape;838;g2b325dddec3_0_85">
                <a:extLst>
                  <a:ext uri="{FF2B5EF4-FFF2-40B4-BE49-F238E27FC236}">
                    <a16:creationId xmlns:a16="http://schemas.microsoft.com/office/drawing/2014/main" id="{DE953941-1EE2-E6C0-82F6-1326F07352F7}"/>
                  </a:ext>
                </a:extLst>
              </p:cNvPr>
              <p:cNvCxnSpPr>
                <a:cxnSpLocks/>
                <a:stCxn id="931" idx="4"/>
                <a:endCxn id="823" idx="0"/>
              </p:cNvCxnSpPr>
              <p:nvPr/>
            </p:nvCxnSpPr>
            <p:spPr>
              <a:xfrm flipH="1">
                <a:off x="9019117" y="5092840"/>
                <a:ext cx="278938" cy="1200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6" name="Google Shape;838;g2b325dddec3_0_85">
                <a:extLst>
                  <a:ext uri="{FF2B5EF4-FFF2-40B4-BE49-F238E27FC236}">
                    <a16:creationId xmlns:a16="http://schemas.microsoft.com/office/drawing/2014/main" id="{5BFD5B58-9ADF-8980-2764-E75AB03DC93F}"/>
                  </a:ext>
                </a:extLst>
              </p:cNvPr>
              <p:cNvCxnSpPr>
                <a:cxnSpLocks/>
                <a:stCxn id="931" idx="4"/>
                <a:endCxn id="822" idx="0"/>
              </p:cNvCxnSpPr>
              <p:nvPr/>
            </p:nvCxnSpPr>
            <p:spPr>
              <a:xfrm>
                <a:off x="9298055" y="5092840"/>
                <a:ext cx="1166" cy="1200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9" name="Google Shape;838;g2b325dddec3_0_85">
                <a:extLst>
                  <a:ext uri="{FF2B5EF4-FFF2-40B4-BE49-F238E27FC236}">
                    <a16:creationId xmlns:a16="http://schemas.microsoft.com/office/drawing/2014/main" id="{B00136B1-01C9-BDB9-B381-2818AB9B6047}"/>
                  </a:ext>
                </a:extLst>
              </p:cNvPr>
              <p:cNvCxnSpPr>
                <a:cxnSpLocks/>
                <a:stCxn id="931" idx="4"/>
                <a:endCxn id="821" idx="0"/>
              </p:cNvCxnSpPr>
              <p:nvPr/>
            </p:nvCxnSpPr>
            <p:spPr>
              <a:xfrm>
                <a:off x="9298055" y="5092840"/>
                <a:ext cx="281269" cy="1200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2" name="Google Shape;838;g2b325dddec3_0_85">
                <a:extLst>
                  <a:ext uri="{FF2B5EF4-FFF2-40B4-BE49-F238E27FC236}">
                    <a16:creationId xmlns:a16="http://schemas.microsoft.com/office/drawing/2014/main" id="{46516D56-9BD1-A2E4-6130-544CC0023E82}"/>
                  </a:ext>
                </a:extLst>
              </p:cNvPr>
              <p:cNvCxnSpPr>
                <a:cxnSpLocks/>
                <a:stCxn id="931" idx="4"/>
                <a:endCxn id="820" idx="0"/>
              </p:cNvCxnSpPr>
              <p:nvPr/>
            </p:nvCxnSpPr>
            <p:spPr>
              <a:xfrm>
                <a:off x="9298055" y="5092840"/>
                <a:ext cx="561374" cy="1200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838;g2b325dddec3_0_85">
                <a:extLst>
                  <a:ext uri="{FF2B5EF4-FFF2-40B4-BE49-F238E27FC236}">
                    <a16:creationId xmlns:a16="http://schemas.microsoft.com/office/drawing/2014/main" id="{7AD8360E-A040-561C-8260-CCE4A049E148}"/>
                  </a:ext>
                </a:extLst>
              </p:cNvPr>
              <p:cNvCxnSpPr>
                <a:cxnSpLocks/>
                <a:stCxn id="931" idx="0"/>
                <a:endCxn id="903" idx="0"/>
              </p:cNvCxnSpPr>
              <p:nvPr/>
            </p:nvCxnSpPr>
            <p:spPr>
              <a:xfrm flipV="1">
                <a:off x="9298055" y="4680072"/>
                <a:ext cx="729" cy="12873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838;g2b325dddec3_0_85">
                <a:extLst>
                  <a:ext uri="{FF2B5EF4-FFF2-40B4-BE49-F238E27FC236}">
                    <a16:creationId xmlns:a16="http://schemas.microsoft.com/office/drawing/2014/main" id="{090204FC-0870-6F6C-2FF0-A1EB3AE1834A}"/>
                  </a:ext>
                </a:extLst>
              </p:cNvPr>
              <p:cNvCxnSpPr>
                <a:cxnSpLocks/>
                <a:stCxn id="931" idx="0"/>
                <a:endCxn id="904" idx="0"/>
              </p:cNvCxnSpPr>
              <p:nvPr/>
            </p:nvCxnSpPr>
            <p:spPr>
              <a:xfrm flipV="1">
                <a:off x="9298055" y="4680072"/>
                <a:ext cx="280833" cy="12873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838;g2b325dddec3_0_85">
                <a:extLst>
                  <a:ext uri="{FF2B5EF4-FFF2-40B4-BE49-F238E27FC236}">
                    <a16:creationId xmlns:a16="http://schemas.microsoft.com/office/drawing/2014/main" id="{815FF737-7D6E-1D18-C684-C98EE089C126}"/>
                  </a:ext>
                </a:extLst>
              </p:cNvPr>
              <p:cNvCxnSpPr>
                <a:cxnSpLocks/>
                <a:stCxn id="931" idx="0"/>
                <a:endCxn id="905" idx="0"/>
              </p:cNvCxnSpPr>
              <p:nvPr/>
            </p:nvCxnSpPr>
            <p:spPr>
              <a:xfrm flipV="1">
                <a:off x="9298055" y="4680072"/>
                <a:ext cx="560937" cy="12873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838;g2b325dddec3_0_85">
                <a:extLst>
                  <a:ext uri="{FF2B5EF4-FFF2-40B4-BE49-F238E27FC236}">
                    <a16:creationId xmlns:a16="http://schemas.microsoft.com/office/drawing/2014/main" id="{B58D667A-10FE-0869-D5CF-29B33FE41E11}"/>
                  </a:ext>
                </a:extLst>
              </p:cNvPr>
              <p:cNvCxnSpPr>
                <a:cxnSpLocks/>
                <a:stCxn id="902" idx="0"/>
                <a:endCxn id="931" idx="0"/>
              </p:cNvCxnSpPr>
              <p:nvPr/>
            </p:nvCxnSpPr>
            <p:spPr>
              <a:xfrm>
                <a:off x="9018681" y="4680072"/>
                <a:ext cx="279374" cy="12873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7" name="Google Shape;838;g2b325dddec3_0_85">
                <a:extLst>
                  <a:ext uri="{FF2B5EF4-FFF2-40B4-BE49-F238E27FC236}">
                    <a16:creationId xmlns:a16="http://schemas.microsoft.com/office/drawing/2014/main" id="{180DD509-9B66-6649-E0AB-C461C2760A48}"/>
                  </a:ext>
                </a:extLst>
              </p:cNvPr>
              <p:cNvCxnSpPr>
                <a:cxnSpLocks/>
                <a:stCxn id="901" idx="0"/>
                <a:endCxn id="931" idx="0"/>
              </p:cNvCxnSpPr>
              <p:nvPr/>
            </p:nvCxnSpPr>
            <p:spPr>
              <a:xfrm>
                <a:off x="8738576" y="4680072"/>
                <a:ext cx="559479" cy="128739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72" name="Google Shape;783;g2b325dddec3_0_85">
            <a:extLst>
              <a:ext uri="{FF2B5EF4-FFF2-40B4-BE49-F238E27FC236}">
                <a16:creationId xmlns:a16="http://schemas.microsoft.com/office/drawing/2014/main" id="{43830FC7-6340-C0B0-60FE-FF45EC190923}"/>
              </a:ext>
            </a:extLst>
          </p:cNvPr>
          <p:cNvSpPr txBox="1"/>
          <p:nvPr/>
        </p:nvSpPr>
        <p:spPr>
          <a:xfrm>
            <a:off x="5568090" y="6241453"/>
            <a:ext cx="114639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(window)</a:t>
            </a:r>
          </a:p>
        </p:txBody>
      </p:sp>
      <p:sp>
        <p:nvSpPr>
          <p:cNvPr id="973" name="Google Shape;783;g2b325dddec3_0_85">
            <a:extLst>
              <a:ext uri="{FF2B5EF4-FFF2-40B4-BE49-F238E27FC236}">
                <a16:creationId xmlns:a16="http://schemas.microsoft.com/office/drawing/2014/main" id="{000C1D69-1F4B-A46D-48AF-35984FBEF82A}"/>
              </a:ext>
            </a:extLst>
          </p:cNvPr>
          <p:cNvSpPr txBox="1"/>
          <p:nvPr/>
        </p:nvSpPr>
        <p:spPr>
          <a:xfrm>
            <a:off x="8972639" y="6242905"/>
            <a:ext cx="114639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(horizon)</a:t>
            </a:r>
          </a:p>
        </p:txBody>
      </p:sp>
      <p:cxnSp>
        <p:nvCxnSpPr>
          <p:cNvPr id="974" name="Google Shape;866;g2b325dddec3_0_85">
            <a:extLst>
              <a:ext uri="{FF2B5EF4-FFF2-40B4-BE49-F238E27FC236}">
                <a16:creationId xmlns:a16="http://schemas.microsoft.com/office/drawing/2014/main" id="{01E03CF6-6D5C-E652-0308-DF1FB634FE0B}"/>
              </a:ext>
            </a:extLst>
          </p:cNvPr>
          <p:cNvCxnSpPr/>
          <p:nvPr/>
        </p:nvCxnSpPr>
        <p:spPr>
          <a:xfrm>
            <a:off x="9220013" y="3796639"/>
            <a:ext cx="887105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b325dddec3_0_472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Results from DeepTCN</a:t>
            </a:r>
            <a:endParaRPr sz="3000" b="1"/>
          </a:p>
        </p:txBody>
      </p:sp>
      <p:sp>
        <p:nvSpPr>
          <p:cNvPr id="889" name="Google Shape;889;g2b325dddec3_0_472"/>
          <p:cNvSpPr txBox="1">
            <a:spLocks noGrp="1"/>
          </p:cNvSpPr>
          <p:nvPr>
            <p:ph type="body" idx="1"/>
          </p:nvPr>
        </p:nvSpPr>
        <p:spPr>
          <a:xfrm>
            <a:off x="935400" y="859550"/>
            <a:ext cx="10776000" cy="1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DeepTCN considerably outperformed all other architectures, and closely captured the training data distribution.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The highest error rates were associated with soils having relatively high sand and clay content compared to the surrounding region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C15B2F98-A236-CEAE-55F6-D6A9245BE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00" y="2919225"/>
            <a:ext cx="5106600" cy="3829950"/>
          </a:xfrm>
          <a:prstGeom prst="rect">
            <a:avLst/>
          </a:prstGeom>
        </p:spPr>
      </p:pic>
      <p:pic>
        <p:nvPicPr>
          <p:cNvPr id="7" name="Picture 6" descr="A group of graphs showing different types of soil&#10;&#10;Description automatically generated">
            <a:extLst>
              <a:ext uri="{FF2B5EF4-FFF2-40B4-BE49-F238E27FC236}">
                <a16:creationId xmlns:a16="http://schemas.microsoft.com/office/drawing/2014/main" id="{7F734590-B278-0D91-606F-5E9C5C1B1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00" y="3028050"/>
            <a:ext cx="5106600" cy="3829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b339a595b8_0_5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Results from DeepTCN</a:t>
            </a:r>
            <a:endParaRPr sz="3000" b="1"/>
          </a:p>
        </p:txBody>
      </p:sp>
      <p:sp>
        <p:nvSpPr>
          <p:cNvPr id="897" name="Google Shape;897;g2b339a595b8_0_5"/>
          <p:cNvSpPr txBox="1">
            <a:spLocks noGrp="1"/>
          </p:cNvSpPr>
          <p:nvPr>
            <p:ph type="body" idx="1"/>
          </p:nvPr>
        </p:nvSpPr>
        <p:spPr>
          <a:xfrm>
            <a:off x="935400" y="859550"/>
            <a:ext cx="10776000" cy="1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Both the encoder-decoder LSTM architecture and the DeepTCN have relatively stable error with respect to forecast distance, likely because they don’t explicitly accept previous predictions as valid input sequence data. 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66CF0-442A-9D02-E74B-C739031F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80" y="2299180"/>
            <a:ext cx="5379720" cy="4034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BBB63-A96E-7FA3-ED67-E811FE475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600" y="2299180"/>
            <a:ext cx="5379720" cy="40347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b339a595b8_0_32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Conclusion</a:t>
            </a:r>
            <a:endParaRPr sz="3000" b="1"/>
          </a:p>
        </p:txBody>
      </p:sp>
      <p:sp>
        <p:nvSpPr>
          <p:cNvPr id="906" name="Google Shape;906;g2b339a595b8_0_32"/>
          <p:cNvSpPr txBox="1">
            <a:spLocks noGrp="1"/>
          </p:cNvSpPr>
          <p:nvPr>
            <p:ph type="body" idx="1"/>
          </p:nvPr>
        </p:nvSpPr>
        <p:spPr>
          <a:xfrm>
            <a:off x="935400" y="859550"/>
            <a:ext cx="10776000" cy="241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Out of all of the models tested so far, the DeepTCN has the lowest error and fastest execution time for modeling short-term (12h) soil moisture dynamics.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Higher error rates generally seem to correspond to soil types that are different from the surrounding regions 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Even DeepTCN outputs are still noisy at the current timescale</a:t>
            </a:r>
            <a:endParaRPr sz="2400">
              <a:solidFill>
                <a:srgbClr val="0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030FE3-B9E7-F393-33D7-BA44DBA3CB5E}"/>
              </a:ext>
            </a:extLst>
          </p:cNvPr>
          <p:cNvGrpSpPr/>
          <p:nvPr/>
        </p:nvGrpSpPr>
        <p:grpSpPr>
          <a:xfrm>
            <a:off x="1764067" y="3455043"/>
            <a:ext cx="9116136" cy="3090634"/>
            <a:chOff x="2099732" y="4012900"/>
            <a:chExt cx="8523111" cy="2660100"/>
          </a:xfrm>
        </p:grpSpPr>
        <p:sp>
          <p:nvSpPr>
            <p:cNvPr id="904" name="Google Shape;904;g2b339a595b8_0_32"/>
            <p:cNvSpPr/>
            <p:nvPr/>
          </p:nvSpPr>
          <p:spPr>
            <a:xfrm>
              <a:off x="2099732" y="4012900"/>
              <a:ext cx="8523111" cy="26601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>
                  <a:solidFill>
                    <a:srgbClr val="0B5394"/>
                  </a:solidFill>
                  <a:latin typeface="Calibri"/>
                  <a:ea typeface="Calibri"/>
                  <a:cs typeface="Calibri"/>
                  <a:sym typeface="Calibri"/>
                </a:rPr>
                <a:t>Overall depth-wise mean absolute error (kg/m</a:t>
              </a:r>
              <a:r>
                <a:rPr lang="en-US" sz="1700" baseline="30000">
                  <a:solidFill>
                    <a:srgbClr val="0B5394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-US" sz="1700">
                  <a:solidFill>
                    <a:srgbClr val="0B5394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>
                  <a:solidFill>
                    <a:srgbClr val="0B5394"/>
                  </a:solidFill>
                  <a:latin typeface="Calibri"/>
                  <a:ea typeface="Calibri"/>
                  <a:cs typeface="Calibri"/>
                  <a:sym typeface="Calibri"/>
                </a:rPr>
                <a:t>and full-grid evaluation time for one timestep with a single thread.</a:t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aphicFrame>
          <p:nvGraphicFramePr>
            <p:cNvPr id="907" name="Google Shape;907;g2b339a595b8_0_32"/>
            <p:cNvGraphicFramePr/>
            <p:nvPr>
              <p:extLst>
                <p:ext uri="{D42A27DB-BD31-4B8C-83A1-F6EECF244321}">
                  <p14:modId xmlns:p14="http://schemas.microsoft.com/office/powerpoint/2010/main" val="3050605266"/>
                </p:ext>
              </p:extLst>
            </p:nvPr>
          </p:nvGraphicFramePr>
          <p:xfrm>
            <a:off x="2227695" y="4100991"/>
            <a:ext cx="8221999" cy="1991425"/>
          </p:xfrm>
          <a:graphic>
            <a:graphicData uri="http://schemas.openxmlformats.org/drawingml/2006/table">
              <a:tbl>
                <a:tblPr>
                  <a:noFill/>
                  <a:tableStyleId>{24DEDCEC-3DFE-4406-B356-9A9DB0B0BC2A}</a:tableStyleId>
                </a:tblPr>
                <a:tblGrid>
                  <a:gridCol w="208087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9055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8222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14882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23915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152433">
                    <a:extLst>
                      <a:ext uri="{9D8B030D-6E8A-4147-A177-3AD203B41FA5}">
                        <a16:colId xmlns:a16="http://schemas.microsoft.com/office/drawing/2014/main" val="1681830545"/>
                      </a:ext>
                    </a:extLst>
                  </a:gridCol>
                </a:tblGrid>
                <a:tr h="46274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/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0-10cm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10-40cm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40-100cm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100-200cm</a:t>
                        </a:r>
                      </a:p>
                    </a:txBody>
                    <a:tcPr marL="91425" marR="91425" marT="91425" marB="91425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Evaluation time (s)</a:t>
                        </a:r>
                      </a:p>
                    </a:txBody>
                    <a:tcPr marL="91425" marR="91425" marT="91425" marB="91425"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6274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b="1"/>
                          <a:t>Feed-forward</a:t>
                        </a:r>
                        <a:endParaRPr sz="1400" b="1"/>
                      </a:p>
                    </a:txBody>
                    <a:tcPr marL="91425" marR="91425" marT="91425" marB="91425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2.067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4.861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10.879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17.868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21.73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6274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b="1"/>
                          <a:t>Next-step LSTM</a:t>
                        </a:r>
                        <a:endParaRPr sz="1400" b="1"/>
                      </a:p>
                    </a:txBody>
                    <a:tcPr marL="91425" marR="91425" marT="91425" marB="91425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0.961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FF2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1.789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FF2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3.631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FF2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7.093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FF2C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97.50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B969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6274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b="1"/>
                          <a:t>Full-sequence LSTM</a:t>
                        </a:r>
                        <a:endParaRPr sz="1400" b="1"/>
                      </a:p>
                    </a:txBody>
                    <a:tcPr marL="91425" marR="91425" marT="91425" marB="91425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4.492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B969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11.580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B969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22.819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B969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39.099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FB969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61.29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6274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b="1"/>
                          <a:t>DeepTCN</a:t>
                        </a:r>
                        <a:endParaRPr sz="1400" b="1"/>
                      </a:p>
                    </a:txBody>
                    <a:tcPr marL="91425" marR="91425" marT="91425" marB="91425"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0.501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D9EAD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0.693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D9EAD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0.967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D9EAD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1.331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D9EAD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/>
                          <a:t>17.42</a:t>
                        </a:r>
                        <a:endParaRPr sz="1400"/>
                      </a:p>
                    </a:txBody>
                    <a:tcPr marL="91425" marR="91425" marT="91425" marB="91425">
                      <a:solidFill>
                        <a:srgbClr val="D9EAD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b339a595b8_0_32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Future work</a:t>
            </a:r>
            <a:endParaRPr sz="3000" b="1"/>
          </a:p>
        </p:txBody>
      </p:sp>
      <p:sp>
        <p:nvSpPr>
          <p:cNvPr id="906" name="Google Shape;906;g2b339a595b8_0_32"/>
          <p:cNvSpPr txBox="1">
            <a:spLocks noGrp="1"/>
          </p:cNvSpPr>
          <p:nvPr>
            <p:ph type="body" idx="1"/>
          </p:nvPr>
        </p:nvSpPr>
        <p:spPr>
          <a:xfrm>
            <a:off x="935400" y="859550"/>
            <a:ext cx="10776000" cy="564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>
                <a:solidFill>
                  <a:srgbClr val="000000"/>
                </a:solidFill>
              </a:rPr>
              <a:t>Use feature importance metrics to reduce the total number of inputs.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endParaRPr lang="en-US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>
                <a:solidFill>
                  <a:srgbClr val="000000"/>
                </a:solidFill>
              </a:rPr>
              <a:t>Investigate parametric techniques like variational inference to stabilize the outputs and “bake in” uncertainty quantification.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endParaRPr lang="en-US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>
                <a:solidFill>
                  <a:srgbClr val="000000"/>
                </a:solidFill>
              </a:rPr>
              <a:t>Expand the size of the prediction horizon to multiple days.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endParaRPr lang="en-US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>
                <a:solidFill>
                  <a:srgbClr val="000000"/>
                </a:solidFill>
              </a:rPr>
              <a:t>Explore and compare the effectiveness of using independent models to make predictions for different depth levels, soil conditions, and seasonal processes.</a:t>
            </a:r>
          </a:p>
        </p:txBody>
      </p:sp>
    </p:spTree>
    <p:extLst>
      <p:ext uri="{BB962C8B-B14F-4D97-AF65-F5344CB8AC3E}">
        <p14:creationId xmlns:p14="http://schemas.microsoft.com/office/powerpoint/2010/main" val="2564550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b339a595b8_0_32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References</a:t>
            </a:r>
            <a:endParaRPr sz="3000" b="1"/>
          </a:p>
        </p:txBody>
      </p:sp>
      <p:sp>
        <p:nvSpPr>
          <p:cNvPr id="906" name="Google Shape;906;g2b339a595b8_0_32"/>
          <p:cNvSpPr txBox="1">
            <a:spLocks noGrp="1"/>
          </p:cNvSpPr>
          <p:nvPr>
            <p:ph type="body" idx="1"/>
          </p:nvPr>
        </p:nvSpPr>
        <p:spPr>
          <a:xfrm>
            <a:off x="935400" y="859550"/>
            <a:ext cx="10776000" cy="564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sz="1800">
                <a:effectLst/>
              </a:rPr>
              <a:t>[1] S. McCartney and C. Hain, “Application of NASA SPoRT-Land Information System (SPoRT-LIS) Soil Moisture Data for Drought Part 1: Foundational Understanding of LIS,” May 17, 2023. [Online]. Available: </a:t>
            </a:r>
            <a:r>
              <a:rPr lang="en-US" sz="1800">
                <a:effectLst/>
                <a:hlinkClick r:id="rId3"/>
              </a:rPr>
              <a:t>https://appliedsciences.nasa.gov/join-mission/training/english/arset-application-nasa-sport-land-information-system-sport-lis-soil</a:t>
            </a:r>
            <a:endParaRPr lang="en-US" sz="1800">
              <a:effectLst/>
            </a:endParaRPr>
          </a:p>
          <a:p>
            <a:pPr marL="114300" indent="0">
              <a:buNone/>
            </a:pPr>
            <a:endParaRPr lang="en-US" sz="1800">
              <a:effectLst/>
            </a:endParaRPr>
          </a:p>
          <a:p>
            <a:pPr marL="114300" indent="0">
              <a:buNone/>
            </a:pPr>
            <a:r>
              <a:rPr lang="en-US" sz="1800">
                <a:effectLst/>
              </a:rPr>
              <a:t>[2] Y. Xia </a:t>
            </a:r>
            <a:r>
              <a:rPr lang="en-US" sz="1800" i="1">
                <a:effectLst/>
              </a:rPr>
              <a:t>et al.</a:t>
            </a:r>
            <a:r>
              <a:rPr lang="en-US" sz="1800">
                <a:effectLst/>
              </a:rPr>
              <a:t>, “Evaluation of multi-model simulated soil moisture in NLDAS-2,” </a:t>
            </a:r>
            <a:r>
              <a:rPr lang="en-US" sz="1800" i="1">
                <a:effectLst/>
              </a:rPr>
              <a:t>Journal of Hydrology</a:t>
            </a:r>
            <a:r>
              <a:rPr lang="en-US" sz="1800">
                <a:effectLst/>
              </a:rPr>
              <a:t>, vol. 512, pp. 107–125, May 2014, doi: </a:t>
            </a:r>
            <a:r>
              <a:rPr lang="en-US" sz="1800">
                <a:effectLst/>
                <a:hlinkClick r:id="rId4"/>
              </a:rPr>
              <a:t>10.1016/j.jhydrol.2014.02.027</a:t>
            </a:r>
            <a:r>
              <a:rPr lang="en-US" sz="1800">
                <a:effectLst/>
              </a:rPr>
              <a:t>.</a:t>
            </a:r>
          </a:p>
          <a:p>
            <a:pPr marL="114300" indent="0">
              <a:buNone/>
            </a:pPr>
            <a:endParaRPr lang="en-US" sz="1800">
              <a:effectLst/>
            </a:endParaRPr>
          </a:p>
          <a:p>
            <a:pPr marL="114300" indent="0">
              <a:buNone/>
            </a:pPr>
            <a:r>
              <a:rPr lang="en-US" sz="1800">
                <a:effectLst/>
              </a:rPr>
              <a:t>[3] M. B. Ek </a:t>
            </a:r>
            <a:r>
              <a:rPr lang="en-US" sz="1800" i="1">
                <a:effectLst/>
              </a:rPr>
              <a:t>et al.</a:t>
            </a:r>
            <a:r>
              <a:rPr lang="en-US" sz="1800">
                <a:effectLst/>
              </a:rPr>
              <a:t>, “Implementation of Noah land surface model advances in the National Centers for Environmental Prediction operational mesoscale Eta model,” </a:t>
            </a:r>
            <a:r>
              <a:rPr lang="en-US" sz="1800" i="1">
                <a:effectLst/>
              </a:rPr>
              <a:t>Journal of Geophysical Research: Atmospheres</a:t>
            </a:r>
            <a:r>
              <a:rPr lang="en-US" sz="1800">
                <a:effectLst/>
              </a:rPr>
              <a:t>, vol. 108, no. D22, 2003, doi: </a:t>
            </a:r>
            <a:r>
              <a:rPr lang="en-US" sz="1800">
                <a:effectLst/>
                <a:hlinkClick r:id="rId5"/>
              </a:rPr>
              <a:t>10.1029/2002JD003296</a:t>
            </a:r>
            <a:r>
              <a:rPr lang="en-US" sz="1800">
                <a:effectLst/>
              </a:rPr>
              <a:t>.</a:t>
            </a:r>
          </a:p>
          <a:p>
            <a:pPr marL="114300" indent="0">
              <a:buNone/>
            </a:pPr>
            <a:endParaRPr lang="en-US" sz="1800">
              <a:effectLst/>
            </a:endParaRPr>
          </a:p>
          <a:p>
            <a:pPr marL="114300" indent="0">
              <a:buNone/>
            </a:pPr>
            <a:r>
              <a:rPr lang="en-US" sz="1800">
                <a:effectLst/>
              </a:rPr>
              <a:t>[4] C. Lea, R. Vidal, A. Reiter, and G. D. Hager, “Temporal Convolutional Networks: A Unified Approach to Action Segmentation.” arXiv, Aug. 29, 2016. doi: </a:t>
            </a:r>
            <a:r>
              <a:rPr lang="en-US" sz="1800">
                <a:effectLst/>
                <a:hlinkClick r:id="rId6"/>
              </a:rPr>
              <a:t>10.48550/arXiv.1608.08242</a:t>
            </a:r>
            <a:r>
              <a:rPr lang="en-US" sz="1800">
                <a:effectLst/>
              </a:rPr>
              <a:t>.</a:t>
            </a:r>
          </a:p>
          <a:p>
            <a:pPr marL="114300" indent="0">
              <a:buNone/>
            </a:pPr>
            <a:endParaRPr lang="en-US" sz="1800">
              <a:effectLst/>
            </a:endParaRPr>
          </a:p>
          <a:p>
            <a:pPr marL="114300" indent="0">
              <a:buNone/>
            </a:pPr>
            <a:r>
              <a:rPr lang="en-US" sz="1800">
                <a:effectLst/>
              </a:rPr>
              <a:t>[5] K. E. Mitchell </a:t>
            </a:r>
            <a:r>
              <a:rPr lang="en-US" sz="1800" i="1">
                <a:effectLst/>
              </a:rPr>
              <a:t>et al.</a:t>
            </a:r>
            <a:r>
              <a:rPr lang="en-US" sz="1800">
                <a:effectLst/>
              </a:rPr>
              <a:t>, “The multi-institution North American Land Data Assimilation System (NLDAS): Utilizing multiple GCIP products and partners in a continental distributed hydrological modeling system,” </a:t>
            </a:r>
            <a:r>
              <a:rPr lang="en-US" sz="1800" i="1">
                <a:effectLst/>
              </a:rPr>
              <a:t>Journal of Geophysical Research: Atmospheres</a:t>
            </a:r>
            <a:r>
              <a:rPr lang="en-US" sz="1800">
                <a:effectLst/>
              </a:rPr>
              <a:t>, vol. 109, no. D7, 2004, doi: </a:t>
            </a:r>
            <a:r>
              <a:rPr lang="en-US" sz="1800">
                <a:effectLst/>
                <a:hlinkClick r:id="rId7"/>
              </a:rPr>
              <a:t>10.1029/2003JD003823</a:t>
            </a:r>
            <a:r>
              <a:rPr lang="en-US" sz="1800">
                <a:effectLst/>
              </a:rPr>
              <a:t>.</a:t>
            </a: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52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6091750" y="4729175"/>
            <a:ext cx="5901000" cy="1903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6447629" y="5250094"/>
            <a:ext cx="139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Climatology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7838143" y="5250094"/>
            <a:ext cx="174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 Real-Time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9719558" y="5250094"/>
            <a:ext cx="174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Forecast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759194" y="858020"/>
            <a:ext cx="4963500" cy="3708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 t="7441"/>
          <a:stretch/>
        </p:blipFill>
        <p:spPr>
          <a:xfrm>
            <a:off x="6896004" y="998657"/>
            <a:ext cx="4691530" cy="302733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6835438" y="4112613"/>
            <a:ext cx="481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SPoRT-LIS Soil Moisture Grid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>
            <a:spLocks noGrp="1"/>
          </p:cNvSpPr>
          <p:nvPr>
            <p:ph type="body" idx="1"/>
          </p:nvPr>
        </p:nvSpPr>
        <p:spPr>
          <a:xfrm>
            <a:off x="547832" y="810743"/>
            <a:ext cx="5543893" cy="5797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-"/>
            </a:pPr>
            <a:r>
              <a:rPr lang="en-US" sz="2300">
                <a:solidFill>
                  <a:srgbClr val="000000"/>
                </a:solidFill>
              </a:rPr>
              <a:t>SPoRT provides hourly near real-time forecasts and short-term retrospective soil moisture estimates over CONUS on a 3km grid, using the Noah Land Surface Model within the LIS framework.</a:t>
            </a:r>
          </a:p>
          <a:p>
            <a:pPr lvl="1" indent="-31115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300"/>
              <a:buFont typeface="Calibri"/>
              <a:buChar char="-"/>
            </a:pPr>
            <a:r>
              <a:rPr lang="en-US" sz="2300">
                <a:solidFill>
                  <a:srgbClr val="000000"/>
                </a:solidFill>
              </a:rPr>
              <a:t>End-users include the US Drought Monitor and NOAA/NWS.</a:t>
            </a:r>
            <a:endParaRPr sz="23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11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-"/>
            </a:pPr>
            <a:r>
              <a:rPr lang="en-US" sz="2300"/>
              <a:t>High-resolution gridded soil moisture diagnosis is important for situational awareness preceding drought and flood events, and for initializing weather and climate models.</a:t>
            </a:r>
            <a:endParaRPr sz="2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-"/>
            </a:pPr>
            <a:r>
              <a:rPr lang="en-US" sz="2300"/>
              <a:t>However, the compute cost of running the model at finer spatial resolutions can be prohibitive, especially for executing ensemble forecasts at multiple temporal horizons.</a:t>
            </a:r>
            <a:endParaRPr sz="2300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High-resolution soil moisture is useful, but expensive</a:t>
            </a:r>
            <a:endParaRPr sz="3000" b="1"/>
          </a:p>
        </p:txBody>
      </p:sp>
      <p:sp>
        <p:nvSpPr>
          <p:cNvPr id="115" name="Google Shape;115;p2"/>
          <p:cNvSpPr txBox="1"/>
          <p:nvPr/>
        </p:nvSpPr>
        <p:spPr>
          <a:xfrm>
            <a:off x="7498988" y="6080627"/>
            <a:ext cx="70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t-4d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9043167" y="6080627"/>
            <a:ext cx="139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(present)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0985990" y="6138399"/>
            <a:ext cx="84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t+14d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2"/>
          <p:cNvCxnSpPr/>
          <p:nvPr/>
        </p:nvCxnSpPr>
        <p:spPr>
          <a:xfrm rot="10800000" flipH="1">
            <a:off x="7320283" y="5754444"/>
            <a:ext cx="4583700" cy="18300"/>
          </a:xfrm>
          <a:prstGeom prst="straightConnector1">
            <a:avLst/>
          </a:prstGeom>
          <a:noFill/>
          <a:ln w="3810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2"/>
          <p:cNvSpPr txBox="1"/>
          <p:nvPr/>
        </p:nvSpPr>
        <p:spPr>
          <a:xfrm>
            <a:off x="6447608" y="5754473"/>
            <a:ext cx="139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(NLDAS)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7940961" y="5762544"/>
            <a:ext cx="174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(GDAS, MRMS)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9724386" y="5739258"/>
            <a:ext cx="1784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(GFS)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p2"/>
          <p:cNvCxnSpPr/>
          <p:nvPr/>
        </p:nvCxnSpPr>
        <p:spPr>
          <a:xfrm rot="10800000" flipH="1">
            <a:off x="6464142" y="5762544"/>
            <a:ext cx="5363700" cy="10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2"/>
          <p:cNvCxnSpPr/>
          <p:nvPr/>
        </p:nvCxnSpPr>
        <p:spPr>
          <a:xfrm rot="10800000">
            <a:off x="6474458" y="5558185"/>
            <a:ext cx="0" cy="43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2"/>
          <p:cNvSpPr txBox="1"/>
          <p:nvPr/>
        </p:nvSpPr>
        <p:spPr>
          <a:xfrm>
            <a:off x="5852350" y="5936056"/>
            <a:ext cx="124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 1, 1981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2"/>
          <p:cNvCxnSpPr/>
          <p:nvPr/>
        </p:nvCxnSpPr>
        <p:spPr>
          <a:xfrm rot="10800000">
            <a:off x="7825498" y="5546960"/>
            <a:ext cx="0" cy="43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2"/>
          <p:cNvCxnSpPr/>
          <p:nvPr/>
        </p:nvCxnSpPr>
        <p:spPr>
          <a:xfrm rot="10800000">
            <a:off x="9786178" y="5558185"/>
            <a:ext cx="0" cy="43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2"/>
          <p:cNvCxnSpPr/>
          <p:nvPr/>
        </p:nvCxnSpPr>
        <p:spPr>
          <a:xfrm rot="10800000">
            <a:off x="11407951" y="5546960"/>
            <a:ext cx="0" cy="43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2"/>
          <p:cNvSpPr txBox="1"/>
          <p:nvPr/>
        </p:nvSpPr>
        <p:spPr>
          <a:xfrm>
            <a:off x="6635938" y="4786476"/>
            <a:ext cx="481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SPoRT-LIS Forecast → Climatology Timeline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2d3d070b2_1_126"/>
          <p:cNvSpPr txBox="1"/>
          <p:nvPr/>
        </p:nvSpPr>
        <p:spPr>
          <a:xfrm>
            <a:off x="705550" y="818150"/>
            <a:ext cx="47175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Calibri"/>
                <a:ea typeface="Calibri"/>
                <a:cs typeface="Calibri"/>
                <a:sym typeface="Calibri"/>
              </a:rPr>
              <a:t>Dynamic Features: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 NLDAS-2 Forcings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Hourly precip total 	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CAPE			(J/kg)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Downward longwave flux 	(W/m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Downward shortwave flux 	(W/m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Hourly potential evaporation 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Pressure 2m AGL 		(Pa)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Specific humidity 2m AGL 	(kg/kg)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Temperature 2m AGL 		(K)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Wind speed 			(m/s)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Green vegetation (monthly)	(%)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Leaf area index (monthly)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b2d3d070b2_1_126"/>
          <p:cNvSpPr txBox="1"/>
          <p:nvPr/>
        </p:nvSpPr>
        <p:spPr>
          <a:xfrm>
            <a:off x="734125" y="4358450"/>
            <a:ext cx="47175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Calibri"/>
                <a:ea typeface="Calibri"/>
                <a:cs typeface="Calibri"/>
                <a:sym typeface="Calibri"/>
              </a:rPr>
              <a:t>Static Features: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GTOPO30 Elevation		(m)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GTOPO30 Stdev. Elevation	(m)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UMD Vegetation type		unitless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STATSGO Sand percentage	(%)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STATSGO Silt percentage	(%)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STATSGO Clay percentage	(%)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2b2d3d070b2_1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0675" y="2782650"/>
            <a:ext cx="1215736" cy="189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g2b2d3d070b2_1_126"/>
          <p:cNvCxnSpPr/>
          <p:nvPr/>
        </p:nvCxnSpPr>
        <p:spPr>
          <a:xfrm>
            <a:off x="9141050" y="2797600"/>
            <a:ext cx="0" cy="4221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7" name="Google Shape;137;g2b2d3d070b2_1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1800" y="3018725"/>
            <a:ext cx="1215736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b2d3d070b2_1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150" y="2935050"/>
            <a:ext cx="1215736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b2d3d070b2_1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075" y="2782650"/>
            <a:ext cx="1215736" cy="18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b2d3d070b2_1_126"/>
          <p:cNvSpPr/>
          <p:nvPr/>
        </p:nvSpPr>
        <p:spPr>
          <a:xfrm>
            <a:off x="5727825" y="4517400"/>
            <a:ext cx="5625900" cy="1899600"/>
          </a:xfrm>
          <a:prstGeom prst="rect">
            <a:avLst/>
          </a:prstGeom>
          <a:gradFill>
            <a:gsLst>
              <a:gs pos="0">
                <a:srgbClr val="6AA84F"/>
              </a:gs>
              <a:gs pos="9000">
                <a:srgbClr val="E1A059"/>
              </a:gs>
              <a:gs pos="23000">
                <a:srgbClr val="DA8930"/>
              </a:gs>
              <a:gs pos="42000">
                <a:srgbClr val="783F04"/>
              </a:gs>
              <a:gs pos="61000">
                <a:srgbClr val="6A3402"/>
              </a:gs>
              <a:gs pos="100000">
                <a:srgbClr val="3718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" name="Google Shape;141;g2b2d3d070b2_1_126"/>
          <p:cNvCxnSpPr/>
          <p:nvPr/>
        </p:nvCxnSpPr>
        <p:spPr>
          <a:xfrm>
            <a:off x="5547975" y="4525500"/>
            <a:ext cx="0" cy="1883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g2b2d3d070b2_1_126"/>
          <p:cNvCxnSpPr/>
          <p:nvPr/>
        </p:nvCxnSpPr>
        <p:spPr>
          <a:xfrm>
            <a:off x="5450475" y="4535200"/>
            <a:ext cx="19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g2b2d3d070b2_1_126"/>
          <p:cNvCxnSpPr/>
          <p:nvPr/>
        </p:nvCxnSpPr>
        <p:spPr>
          <a:xfrm>
            <a:off x="5450475" y="4682250"/>
            <a:ext cx="19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g2b2d3d070b2_1_126"/>
          <p:cNvCxnSpPr/>
          <p:nvPr/>
        </p:nvCxnSpPr>
        <p:spPr>
          <a:xfrm>
            <a:off x="5450475" y="4969900"/>
            <a:ext cx="19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g2b2d3d070b2_1_126"/>
          <p:cNvCxnSpPr/>
          <p:nvPr/>
        </p:nvCxnSpPr>
        <p:spPr>
          <a:xfrm>
            <a:off x="5450475" y="5467200"/>
            <a:ext cx="19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g2b2d3d070b2_1_126"/>
          <p:cNvCxnSpPr/>
          <p:nvPr/>
        </p:nvCxnSpPr>
        <p:spPr>
          <a:xfrm>
            <a:off x="5450475" y="6417000"/>
            <a:ext cx="19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g2b2d3d070b2_1_126"/>
          <p:cNvCxnSpPr/>
          <p:nvPr/>
        </p:nvCxnSpPr>
        <p:spPr>
          <a:xfrm>
            <a:off x="11567775" y="4521450"/>
            <a:ext cx="0" cy="1883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g2b2d3d070b2_1_126"/>
          <p:cNvCxnSpPr/>
          <p:nvPr/>
        </p:nvCxnSpPr>
        <p:spPr>
          <a:xfrm>
            <a:off x="11470275" y="4531150"/>
            <a:ext cx="19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g2b2d3d070b2_1_126"/>
          <p:cNvCxnSpPr/>
          <p:nvPr/>
        </p:nvCxnSpPr>
        <p:spPr>
          <a:xfrm>
            <a:off x="11470275" y="4678200"/>
            <a:ext cx="19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g2b2d3d070b2_1_126"/>
          <p:cNvCxnSpPr/>
          <p:nvPr/>
        </p:nvCxnSpPr>
        <p:spPr>
          <a:xfrm>
            <a:off x="11470275" y="4965850"/>
            <a:ext cx="19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g2b2d3d070b2_1_126"/>
          <p:cNvCxnSpPr/>
          <p:nvPr/>
        </p:nvCxnSpPr>
        <p:spPr>
          <a:xfrm>
            <a:off x="11470275" y="5463150"/>
            <a:ext cx="19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g2b2d3d070b2_1_126"/>
          <p:cNvCxnSpPr/>
          <p:nvPr/>
        </p:nvCxnSpPr>
        <p:spPr>
          <a:xfrm>
            <a:off x="11470275" y="6412950"/>
            <a:ext cx="19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g2b2d3d070b2_1_126"/>
          <p:cNvCxnSpPr/>
          <p:nvPr/>
        </p:nvCxnSpPr>
        <p:spPr>
          <a:xfrm>
            <a:off x="6561788" y="5962200"/>
            <a:ext cx="0" cy="4221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g2b2d3d070b2_1_126"/>
          <p:cNvSpPr txBox="1"/>
          <p:nvPr/>
        </p:nvSpPr>
        <p:spPr>
          <a:xfrm>
            <a:off x="5877800" y="5544300"/>
            <a:ext cx="121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sub-surface</a:t>
            </a:r>
            <a:b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runoff</a:t>
            </a:r>
            <a:endParaRPr sz="1500" b="1">
              <a:solidFill>
                <a:srgbClr val="9FC5E8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g2b2d3d070b2_1_126"/>
          <p:cNvCxnSpPr/>
          <p:nvPr/>
        </p:nvCxnSpPr>
        <p:spPr>
          <a:xfrm>
            <a:off x="8785263" y="5504100"/>
            <a:ext cx="0" cy="4221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g2b2d3d070b2_1_126"/>
          <p:cNvCxnSpPr/>
          <p:nvPr/>
        </p:nvCxnSpPr>
        <p:spPr>
          <a:xfrm rot="10800000">
            <a:off x="8785263" y="4841750"/>
            <a:ext cx="0" cy="4407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g2b2d3d070b2_1_126"/>
          <p:cNvSpPr txBox="1"/>
          <p:nvPr/>
        </p:nvSpPr>
        <p:spPr>
          <a:xfrm>
            <a:off x="6527988" y="4119700"/>
            <a:ext cx="146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Infiltration</a:t>
            </a:r>
            <a:endParaRPr sz="1500" b="1">
              <a:solidFill>
                <a:srgbClr val="9FC5E8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g2b2d3d070b2_1_126"/>
          <p:cNvCxnSpPr/>
          <p:nvPr/>
        </p:nvCxnSpPr>
        <p:spPr>
          <a:xfrm>
            <a:off x="7269063" y="4390950"/>
            <a:ext cx="0" cy="4221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g2b2d3d070b2_1_126"/>
          <p:cNvCxnSpPr/>
          <p:nvPr/>
        </p:nvCxnSpPr>
        <p:spPr>
          <a:xfrm rot="10800000">
            <a:off x="5776575" y="5867550"/>
            <a:ext cx="387900" cy="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EE3D92-903F-E139-8DBB-4D6FE398ED44}"/>
              </a:ext>
            </a:extLst>
          </p:cNvPr>
          <p:cNvCxnSpPr/>
          <p:nvPr/>
        </p:nvCxnSpPr>
        <p:spPr>
          <a:xfrm>
            <a:off x="5645475" y="4678200"/>
            <a:ext cx="592230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ED2664-CBBC-F9CC-9525-CECAF90A5515}"/>
              </a:ext>
            </a:extLst>
          </p:cNvPr>
          <p:cNvCxnSpPr/>
          <p:nvPr/>
        </p:nvCxnSpPr>
        <p:spPr>
          <a:xfrm>
            <a:off x="5547975" y="4965850"/>
            <a:ext cx="592230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607693-596D-F891-D972-9796BEC1034D}"/>
              </a:ext>
            </a:extLst>
          </p:cNvPr>
          <p:cNvCxnSpPr/>
          <p:nvPr/>
        </p:nvCxnSpPr>
        <p:spPr>
          <a:xfrm>
            <a:off x="5547975" y="5463150"/>
            <a:ext cx="592230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Google Shape;160;g2b2d3d070b2_1_126"/>
          <p:cNvSpPr txBox="1"/>
          <p:nvPr/>
        </p:nvSpPr>
        <p:spPr>
          <a:xfrm>
            <a:off x="6188449" y="3053275"/>
            <a:ext cx="1356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precipitation,</a:t>
            </a:r>
            <a:endParaRPr sz="1500" b="1">
              <a:solidFill>
                <a:srgbClr val="9FC5E8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condensation</a:t>
            </a:r>
            <a:endParaRPr sz="1500" b="1">
              <a:solidFill>
                <a:srgbClr val="9FC5E8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g2b2d3d070b2_1_126"/>
          <p:cNvCxnSpPr/>
          <p:nvPr/>
        </p:nvCxnSpPr>
        <p:spPr>
          <a:xfrm>
            <a:off x="6866588" y="3577763"/>
            <a:ext cx="0" cy="4221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g2b2d3d070b2_1_126"/>
          <p:cNvSpPr txBox="1"/>
          <p:nvPr/>
        </p:nvSpPr>
        <p:spPr>
          <a:xfrm>
            <a:off x="5423013" y="4131100"/>
            <a:ext cx="146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sfc runoff</a:t>
            </a:r>
            <a:endParaRPr sz="1500" b="1">
              <a:solidFill>
                <a:srgbClr val="9FC5E8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g2b2d3d070b2_1_126"/>
          <p:cNvCxnSpPr/>
          <p:nvPr/>
        </p:nvCxnSpPr>
        <p:spPr>
          <a:xfrm rot="10800000">
            <a:off x="10317025" y="4526850"/>
            <a:ext cx="0" cy="4551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g2b2d3d070b2_1_126"/>
          <p:cNvCxnSpPr/>
          <p:nvPr/>
        </p:nvCxnSpPr>
        <p:spPr>
          <a:xfrm rot="10800000">
            <a:off x="5330463" y="4356450"/>
            <a:ext cx="4350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g2b2d3d070b2_1_126"/>
          <p:cNvSpPr txBox="1"/>
          <p:nvPr/>
        </p:nvSpPr>
        <p:spPr>
          <a:xfrm>
            <a:off x="9620250" y="4678200"/>
            <a:ext cx="146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root uptake</a:t>
            </a:r>
            <a:endParaRPr sz="1500" b="1">
              <a:solidFill>
                <a:srgbClr val="9FC5E8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b2d3d070b2_1_126"/>
          <p:cNvSpPr txBox="1"/>
          <p:nvPr/>
        </p:nvSpPr>
        <p:spPr>
          <a:xfrm>
            <a:off x="8408313" y="2627713"/>
            <a:ext cx="146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interception</a:t>
            </a:r>
            <a:endParaRPr sz="1500" b="1">
              <a:solidFill>
                <a:srgbClr val="9FC5E8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b2d3d070b2_1_126"/>
          <p:cNvSpPr txBox="1"/>
          <p:nvPr/>
        </p:nvSpPr>
        <p:spPr>
          <a:xfrm>
            <a:off x="8052525" y="5067750"/>
            <a:ext cx="146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vertical moisture flux</a:t>
            </a:r>
            <a:endParaRPr sz="1500" b="1">
              <a:solidFill>
                <a:srgbClr val="9FC5E8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g2b2d3d070b2_1_126"/>
          <p:cNvCxnSpPr/>
          <p:nvPr/>
        </p:nvCxnSpPr>
        <p:spPr>
          <a:xfrm rot="10800000">
            <a:off x="8564463" y="4113150"/>
            <a:ext cx="0" cy="4302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g2b2d3d070b2_1_126"/>
          <p:cNvSpPr txBox="1"/>
          <p:nvPr/>
        </p:nvSpPr>
        <p:spPr>
          <a:xfrm>
            <a:off x="7770227" y="4323400"/>
            <a:ext cx="164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direct evaporation</a:t>
            </a:r>
            <a:endParaRPr sz="1500" b="1">
              <a:solidFill>
                <a:srgbClr val="9FC5E8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g2b2d3d070b2_1_126"/>
          <p:cNvCxnSpPr/>
          <p:nvPr/>
        </p:nvCxnSpPr>
        <p:spPr>
          <a:xfrm rot="10800000">
            <a:off x="10326975" y="2389850"/>
            <a:ext cx="0" cy="4551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g2b2d3d070b2_1_126"/>
          <p:cNvCxnSpPr/>
          <p:nvPr/>
        </p:nvCxnSpPr>
        <p:spPr>
          <a:xfrm rot="10800000">
            <a:off x="11424725" y="2313650"/>
            <a:ext cx="0" cy="4551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g2b2d3d070b2_1_126"/>
          <p:cNvSpPr txBox="1"/>
          <p:nvPr/>
        </p:nvSpPr>
        <p:spPr>
          <a:xfrm>
            <a:off x="10691963" y="2548688"/>
            <a:ext cx="146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canopy</a:t>
            </a:r>
            <a:b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evaporation</a:t>
            </a:r>
            <a:endParaRPr sz="1500" b="1">
              <a:solidFill>
                <a:srgbClr val="9FC5E8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b2d3d070b2_1_126"/>
          <p:cNvSpPr txBox="1"/>
          <p:nvPr/>
        </p:nvSpPr>
        <p:spPr>
          <a:xfrm>
            <a:off x="9594213" y="2673288"/>
            <a:ext cx="146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FC5E8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transpiration</a:t>
            </a:r>
            <a:endParaRPr sz="1500" b="1">
              <a:solidFill>
                <a:srgbClr val="9FC5E8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b2d3d070b2_1_126"/>
          <p:cNvSpPr txBox="1"/>
          <p:nvPr/>
        </p:nvSpPr>
        <p:spPr>
          <a:xfrm>
            <a:off x="5964483" y="818150"/>
            <a:ext cx="4649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Calibri"/>
                <a:ea typeface="Calibri"/>
                <a:cs typeface="Calibri"/>
                <a:sym typeface="Calibri"/>
              </a:rPr>
              <a:t>Predicted: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 NLDAS-2 run of Noah-LSM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Soil moisture 0-10cm 	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Soil moisture 10-40cm	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Soil moisture 40-100cm	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Soil moisture 100-200cm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b2d3d070b2_1_126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Input Features and Predicted Variables</a:t>
            </a:r>
            <a:endParaRPr sz="30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2d3d070b2_1_348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Input Features and Predicted Variables</a:t>
            </a:r>
            <a:endParaRPr sz="3000" b="1"/>
          </a:p>
        </p:txBody>
      </p:sp>
      <p:pic>
        <p:nvPicPr>
          <p:cNvPr id="184" name="Google Shape;184;g2b2d3d070b2_1_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175" y="2301475"/>
            <a:ext cx="5803101" cy="43523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3;g2b2d3d070b2_1_126">
            <a:extLst>
              <a:ext uri="{FF2B5EF4-FFF2-40B4-BE49-F238E27FC236}">
                <a16:creationId xmlns:a16="http://schemas.microsoft.com/office/drawing/2014/main" id="{06C22159-D3AA-B02F-3D74-2DA50E510741}"/>
              </a:ext>
            </a:extLst>
          </p:cNvPr>
          <p:cNvSpPr txBox="1"/>
          <p:nvPr/>
        </p:nvSpPr>
        <p:spPr>
          <a:xfrm>
            <a:off x="705550" y="818150"/>
            <a:ext cx="47175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Calibri"/>
                <a:ea typeface="Calibri"/>
                <a:cs typeface="Calibri"/>
                <a:sym typeface="Calibri"/>
              </a:rPr>
              <a:t>Dynamic Features: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 NLDAS-2 Forcings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Hourly precip total 	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CAPE			(J/kg)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Downward longwave flux 	(W/m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Downward shortwave flux 	(W/m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Hourly potential evaporation 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Pressure 2m AGL 		(Pa)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Specific humidity 2m AGL 	(kg/kg)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Temperature 2m AGL 		(K)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Wind speed 			(m/s)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Green vegetation (monthly)	(%)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Leaf area index (monthly)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4;g2b2d3d070b2_1_126">
            <a:extLst>
              <a:ext uri="{FF2B5EF4-FFF2-40B4-BE49-F238E27FC236}">
                <a16:creationId xmlns:a16="http://schemas.microsoft.com/office/drawing/2014/main" id="{E9DEA526-4065-0F50-DC17-33273D6103E6}"/>
              </a:ext>
            </a:extLst>
          </p:cNvPr>
          <p:cNvSpPr txBox="1"/>
          <p:nvPr/>
        </p:nvSpPr>
        <p:spPr>
          <a:xfrm>
            <a:off x="734125" y="4358450"/>
            <a:ext cx="47175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Calibri"/>
                <a:ea typeface="Calibri"/>
                <a:cs typeface="Calibri"/>
                <a:sym typeface="Calibri"/>
              </a:rPr>
              <a:t>Static Features: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GTOPO30 Elevation		(m)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GTOPO30 Stdev. Elevation	(m)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UMD Vegetation type		unitless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STATSGO Sand percentage	(%)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STATSGO Silt percentage	(%)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STATSGO Clay percentage	(%)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74;g2b2d3d070b2_1_126">
            <a:extLst>
              <a:ext uri="{FF2B5EF4-FFF2-40B4-BE49-F238E27FC236}">
                <a16:creationId xmlns:a16="http://schemas.microsoft.com/office/drawing/2014/main" id="{3555000E-6E20-116B-7A01-8F546557F20C}"/>
              </a:ext>
            </a:extLst>
          </p:cNvPr>
          <p:cNvSpPr txBox="1"/>
          <p:nvPr/>
        </p:nvSpPr>
        <p:spPr>
          <a:xfrm>
            <a:off x="5964483" y="818150"/>
            <a:ext cx="4649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latin typeface="Calibri"/>
                <a:ea typeface="Calibri"/>
                <a:cs typeface="Calibri"/>
                <a:sym typeface="Calibri"/>
              </a:rPr>
              <a:t>Predicted: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 NLDAS-2 run of Noah-LSM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Soil moisture 0-10cm 	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Soil moisture 10-40cm	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Soil moisture 40-100cm	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Soil moisture 100-200cm	(kg/m</a:t>
            </a:r>
            <a:r>
              <a:rPr lang="en-US" sz="1800" baseline="30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2d3d070b2_1_846"/>
          <p:cNvSpPr/>
          <p:nvPr/>
        </p:nvSpPr>
        <p:spPr>
          <a:xfrm>
            <a:off x="6107200" y="2255275"/>
            <a:ext cx="5766000" cy="3133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Soil texture map over valid domain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b2d3d070b2_1_846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Dataset and Training Procedure</a:t>
            </a:r>
            <a:endParaRPr sz="3000" b="1"/>
          </a:p>
        </p:txBody>
      </p:sp>
      <p:sp>
        <p:nvSpPr>
          <p:cNvPr id="191" name="Google Shape;191;g2b2d3d070b2_1_846"/>
          <p:cNvSpPr txBox="1">
            <a:spLocks noGrp="1"/>
          </p:cNvSpPr>
          <p:nvPr>
            <p:ph type="body" idx="1"/>
          </p:nvPr>
        </p:nvSpPr>
        <p:spPr>
          <a:xfrm>
            <a:off x="935400" y="859550"/>
            <a:ext cx="11025000" cy="129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1900">
                <a:solidFill>
                  <a:srgbClr val="000000"/>
                </a:solidFill>
              </a:rPr>
              <a:t>Each of the following models were trained on all CONUS pixels in the NLDAS-2 grid, except those classified as bare or urban surfaces by STATSGO.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1900">
                <a:solidFill>
                  <a:srgbClr val="000000"/>
                </a:solidFill>
              </a:rPr>
              <a:t>Training period includes 2015, 2017, 2019, 2021, and 2022; a total of 92,846,875 points</a:t>
            </a:r>
          </a:p>
        </p:txBody>
      </p:sp>
      <p:pic>
        <p:nvPicPr>
          <p:cNvPr id="192" name="Google Shape;192;g2b2d3d070b2_1_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075" y="2321550"/>
            <a:ext cx="5585500" cy="26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b2d3d070b2_1_846"/>
          <p:cNvSpPr txBox="1"/>
          <p:nvPr/>
        </p:nvSpPr>
        <p:spPr>
          <a:xfrm>
            <a:off x="838200" y="2063328"/>
            <a:ext cx="5163900" cy="457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 all valid pixels into continuous 72h time segments; extract and shuffle all the samples as 3d arrays shaped like</a:t>
            </a:r>
            <a:b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(time step, segment element, feature).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Linearly scale all feature values to conform to a normalized gaussian.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training time, pick a random time of day as t</a:t>
            </a:r>
            <a:r>
              <a:rPr lang="en-US" sz="19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each sample; extract a 12h past “window,” and a 12h future “horizon” starting with t</a:t>
            </a:r>
            <a:r>
              <a:rPr lang="en-US" sz="19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 for minimum RMSE at all depths, stopping when validation loss flatlines.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multiple model shapes and hyperparameter configurations and select the most performant.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g2b2d3d070b2_1_846"/>
          <p:cNvCxnSpPr>
            <a:endCxn id="195" idx="1"/>
          </p:cNvCxnSpPr>
          <p:nvPr/>
        </p:nvCxnSpPr>
        <p:spPr>
          <a:xfrm>
            <a:off x="8391425" y="6253550"/>
            <a:ext cx="1287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g2b2d3d070b2_1_846"/>
          <p:cNvCxnSpPr/>
          <p:nvPr/>
        </p:nvCxnSpPr>
        <p:spPr>
          <a:xfrm>
            <a:off x="8382675" y="6099050"/>
            <a:ext cx="0" cy="30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g2b2d3d070b2_1_846"/>
          <p:cNvSpPr/>
          <p:nvPr/>
        </p:nvSpPr>
        <p:spPr>
          <a:xfrm>
            <a:off x="7086925" y="6099050"/>
            <a:ext cx="102900" cy="3090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b2d3d070b2_1_846"/>
          <p:cNvSpPr/>
          <p:nvPr/>
        </p:nvSpPr>
        <p:spPr>
          <a:xfrm flipH="1">
            <a:off x="9575525" y="6099050"/>
            <a:ext cx="102900" cy="3090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g2b2d3d070b2_1_846"/>
          <p:cNvCxnSpPr/>
          <p:nvPr/>
        </p:nvCxnSpPr>
        <p:spPr>
          <a:xfrm>
            <a:off x="6400450" y="6099050"/>
            <a:ext cx="0" cy="30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g2b2d3d070b2_1_846"/>
          <p:cNvCxnSpPr/>
          <p:nvPr/>
        </p:nvCxnSpPr>
        <p:spPr>
          <a:xfrm>
            <a:off x="11720650" y="6099050"/>
            <a:ext cx="0" cy="30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g2b2d3d070b2_1_846"/>
          <p:cNvCxnSpPr>
            <a:stCxn id="197" idx="1"/>
          </p:cNvCxnSpPr>
          <p:nvPr/>
        </p:nvCxnSpPr>
        <p:spPr>
          <a:xfrm rot="10800000">
            <a:off x="6400525" y="6253550"/>
            <a:ext cx="686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1" name="Google Shape;201;g2b2d3d070b2_1_846"/>
          <p:cNvCxnSpPr>
            <a:endCxn id="195" idx="1"/>
          </p:cNvCxnSpPr>
          <p:nvPr/>
        </p:nvCxnSpPr>
        <p:spPr>
          <a:xfrm rot="10800000">
            <a:off x="9678425" y="6253550"/>
            <a:ext cx="2050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02" name="Google Shape;202;g2b2d3d070b2_1_846"/>
          <p:cNvSpPr/>
          <p:nvPr/>
        </p:nvSpPr>
        <p:spPr>
          <a:xfrm rot="5400000" flipH="1">
            <a:off x="8971875" y="5291975"/>
            <a:ext cx="180300" cy="1275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g2b2d3d070b2_1_846"/>
          <p:cNvCxnSpPr/>
          <p:nvPr/>
        </p:nvCxnSpPr>
        <p:spPr>
          <a:xfrm>
            <a:off x="7086925" y="6253550"/>
            <a:ext cx="12870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g2b2d3d070b2_1_846"/>
          <p:cNvSpPr/>
          <p:nvPr/>
        </p:nvSpPr>
        <p:spPr>
          <a:xfrm rot="5400000" flipH="1">
            <a:off x="7640275" y="5291975"/>
            <a:ext cx="180300" cy="1275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b2d3d070b2_1_846"/>
          <p:cNvSpPr txBox="1"/>
          <p:nvPr/>
        </p:nvSpPr>
        <p:spPr>
          <a:xfrm>
            <a:off x="8108025" y="6253550"/>
            <a:ext cx="54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b2d3d070b2_1_846"/>
          <p:cNvSpPr txBox="1"/>
          <p:nvPr/>
        </p:nvSpPr>
        <p:spPr>
          <a:xfrm>
            <a:off x="6022900" y="6253550"/>
            <a:ext cx="75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0h</a:t>
            </a:r>
            <a:endParaRPr sz="22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b2d3d070b2_1_846"/>
          <p:cNvSpPr txBox="1"/>
          <p:nvPr/>
        </p:nvSpPr>
        <p:spPr>
          <a:xfrm>
            <a:off x="11111500" y="6253550"/>
            <a:ext cx="121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72h</a:t>
            </a:r>
            <a:endParaRPr sz="22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b2d3d070b2_1_846"/>
          <p:cNvSpPr txBox="1"/>
          <p:nvPr/>
        </p:nvSpPr>
        <p:spPr>
          <a:xfrm>
            <a:off x="8368225" y="5444350"/>
            <a:ext cx="179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12h horizon</a:t>
            </a:r>
            <a:endParaRPr sz="22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b2d3d070b2_1_846"/>
          <p:cNvSpPr txBox="1"/>
          <p:nvPr/>
        </p:nvSpPr>
        <p:spPr>
          <a:xfrm>
            <a:off x="6681725" y="5444363"/>
            <a:ext cx="179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12h window</a:t>
            </a:r>
            <a:endParaRPr sz="22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b2d3d070b2_1_846"/>
          <p:cNvSpPr txBox="1"/>
          <p:nvPr/>
        </p:nvSpPr>
        <p:spPr>
          <a:xfrm>
            <a:off x="9198874" y="6253550"/>
            <a:ext cx="96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+11h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b2d3d070b2_1_846"/>
          <p:cNvSpPr txBox="1"/>
          <p:nvPr/>
        </p:nvSpPr>
        <p:spPr>
          <a:xfrm>
            <a:off x="6771826" y="6258600"/>
            <a:ext cx="96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-12h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g2b2d3d070b2_1_258"/>
          <p:cNvCxnSpPr/>
          <p:nvPr/>
        </p:nvCxnSpPr>
        <p:spPr>
          <a:xfrm rot="10800000">
            <a:off x="8538100" y="5575475"/>
            <a:ext cx="0" cy="4653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g2b2d3d070b2_1_258"/>
          <p:cNvCxnSpPr/>
          <p:nvPr/>
        </p:nvCxnSpPr>
        <p:spPr>
          <a:xfrm rot="10800000">
            <a:off x="7318900" y="5588225"/>
            <a:ext cx="0" cy="4653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g2b2d3d070b2_1_258"/>
          <p:cNvCxnSpPr/>
          <p:nvPr/>
        </p:nvCxnSpPr>
        <p:spPr>
          <a:xfrm rot="10800000">
            <a:off x="8530600" y="5041975"/>
            <a:ext cx="0" cy="45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g2b2d3d070b2_1_258"/>
          <p:cNvCxnSpPr/>
          <p:nvPr/>
        </p:nvCxnSpPr>
        <p:spPr>
          <a:xfrm rot="10800000">
            <a:off x="7318900" y="5098975"/>
            <a:ext cx="0" cy="45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g2b2d3d070b2_1_258"/>
          <p:cNvCxnSpPr/>
          <p:nvPr/>
        </p:nvCxnSpPr>
        <p:spPr>
          <a:xfrm>
            <a:off x="6494325" y="4935675"/>
            <a:ext cx="720000" cy="60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g2b2d3d070b2_1_258"/>
          <p:cNvCxnSpPr>
            <a:cxnSpLocks/>
          </p:cNvCxnSpPr>
          <p:nvPr/>
        </p:nvCxnSpPr>
        <p:spPr>
          <a:xfrm flipV="1">
            <a:off x="6476702" y="5640100"/>
            <a:ext cx="737523" cy="54032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g2b2d3d070b2_1_258"/>
          <p:cNvSpPr/>
          <p:nvPr/>
        </p:nvSpPr>
        <p:spPr>
          <a:xfrm>
            <a:off x="9204285" y="817475"/>
            <a:ext cx="2022000" cy="3342600"/>
          </a:xfrm>
          <a:prstGeom prst="roundRect">
            <a:avLst>
              <a:gd name="adj" fmla="val 7375"/>
            </a:avLst>
          </a:prstGeom>
          <a:solidFill>
            <a:srgbClr val="FCE5CD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Feed-Forward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b2d3d070b2_1_258"/>
          <p:cNvSpPr txBox="1">
            <a:spLocks noGrp="1"/>
          </p:cNvSpPr>
          <p:nvPr>
            <p:ph type="body" idx="1"/>
          </p:nvPr>
        </p:nvSpPr>
        <p:spPr>
          <a:xfrm>
            <a:off x="935400" y="859550"/>
            <a:ext cx="7595100" cy="3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2300">
                <a:solidFill>
                  <a:srgbClr val="000000"/>
                </a:solidFill>
              </a:rPr>
              <a:t>The feed-forward model is the simplest, consisting of  only fully-connected layers with dropout and batch normalization.</a:t>
            </a:r>
            <a:endParaRPr sz="2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2300">
                <a:solidFill>
                  <a:srgbClr val="000000"/>
                </a:solidFill>
              </a:rPr>
              <a:t>Input features include only the previous timestep, static parameters, and a single forecast horizon.</a:t>
            </a:r>
            <a:endParaRPr sz="2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2300">
                <a:solidFill>
                  <a:srgbClr val="000000"/>
                </a:solidFill>
              </a:rPr>
              <a:t>This mimics the Noah Land Surface Model in that each new soil moisture diagnosis is only informed by the previous state and current forcings.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224" name="Google Shape;224;g2b2d3d070b2_1_258"/>
          <p:cNvSpPr/>
          <p:nvPr/>
        </p:nvSpPr>
        <p:spPr>
          <a:xfrm rot="-5400000" flipH="1">
            <a:off x="10042950" y="1209088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b2d3d070b2_1_258"/>
          <p:cNvSpPr/>
          <p:nvPr/>
        </p:nvSpPr>
        <p:spPr>
          <a:xfrm rot="-5400000" flipH="1">
            <a:off x="10042950" y="1750088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b2d3d070b2_1_258"/>
          <p:cNvSpPr/>
          <p:nvPr/>
        </p:nvSpPr>
        <p:spPr>
          <a:xfrm rot="-5400000" flipH="1">
            <a:off x="10042950" y="2291089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b2d3d070b2_1_258"/>
          <p:cNvSpPr/>
          <p:nvPr/>
        </p:nvSpPr>
        <p:spPr>
          <a:xfrm rot="-5400000" flipH="1">
            <a:off x="10042950" y="2832090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b2d3d070b2_1_258"/>
          <p:cNvSpPr/>
          <p:nvPr/>
        </p:nvSpPr>
        <p:spPr>
          <a:xfrm rot="-5400000" flipH="1">
            <a:off x="9366415" y="938587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2d3d070b2_1_258"/>
          <p:cNvSpPr/>
          <p:nvPr/>
        </p:nvSpPr>
        <p:spPr>
          <a:xfrm rot="-5400000" flipH="1">
            <a:off x="9366415" y="1479588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b2d3d070b2_1_258"/>
          <p:cNvSpPr/>
          <p:nvPr/>
        </p:nvSpPr>
        <p:spPr>
          <a:xfrm rot="-5400000" flipH="1">
            <a:off x="9366415" y="2020589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b2d3d070b2_1_258"/>
          <p:cNvSpPr/>
          <p:nvPr/>
        </p:nvSpPr>
        <p:spPr>
          <a:xfrm rot="-5400000" flipH="1">
            <a:off x="9366415" y="2561590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b2d3d070b2_1_258"/>
          <p:cNvSpPr/>
          <p:nvPr/>
        </p:nvSpPr>
        <p:spPr>
          <a:xfrm rot="-5400000" flipH="1">
            <a:off x="9366415" y="3102590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g2b2d3d070b2_1_258"/>
          <p:cNvCxnSpPr>
            <a:stCxn id="224" idx="1"/>
            <a:endCxn id="228" idx="4"/>
          </p:cNvCxnSpPr>
          <p:nvPr/>
        </p:nvCxnSpPr>
        <p:spPr>
          <a:xfrm rot="10800000">
            <a:off x="9736311" y="1136268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g2b2d3d070b2_1_258"/>
          <p:cNvCxnSpPr>
            <a:stCxn id="224" idx="7"/>
            <a:endCxn id="229" idx="4"/>
          </p:cNvCxnSpPr>
          <p:nvPr/>
        </p:nvCxnSpPr>
        <p:spPr>
          <a:xfrm flipH="1">
            <a:off x="9736311" y="1528508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g2b2d3d070b2_1_258"/>
          <p:cNvCxnSpPr>
            <a:stCxn id="229" idx="4"/>
            <a:endCxn id="225" idx="1"/>
          </p:cNvCxnSpPr>
          <p:nvPr/>
        </p:nvCxnSpPr>
        <p:spPr>
          <a:xfrm>
            <a:off x="9736315" y="1677138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g2b2d3d070b2_1_258"/>
          <p:cNvCxnSpPr>
            <a:stCxn id="230" idx="4"/>
            <a:endCxn id="225" idx="7"/>
          </p:cNvCxnSpPr>
          <p:nvPr/>
        </p:nvCxnSpPr>
        <p:spPr>
          <a:xfrm rot="10800000" flipH="1">
            <a:off x="9736315" y="2069639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g2b2d3d070b2_1_258"/>
          <p:cNvCxnSpPr>
            <a:stCxn id="226" idx="1"/>
            <a:endCxn id="230" idx="4"/>
          </p:cNvCxnSpPr>
          <p:nvPr/>
        </p:nvCxnSpPr>
        <p:spPr>
          <a:xfrm rot="10800000">
            <a:off x="9736311" y="2218269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g2b2d3d070b2_1_258"/>
          <p:cNvCxnSpPr>
            <a:stCxn id="226" idx="7"/>
            <a:endCxn id="231" idx="4"/>
          </p:cNvCxnSpPr>
          <p:nvPr/>
        </p:nvCxnSpPr>
        <p:spPr>
          <a:xfrm flipH="1">
            <a:off x="9736311" y="2610509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g2b2d3d070b2_1_258"/>
          <p:cNvCxnSpPr>
            <a:stCxn id="231" idx="4"/>
            <a:endCxn id="227" idx="1"/>
          </p:cNvCxnSpPr>
          <p:nvPr/>
        </p:nvCxnSpPr>
        <p:spPr>
          <a:xfrm>
            <a:off x="9736315" y="2759140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g2b2d3d070b2_1_258"/>
          <p:cNvCxnSpPr>
            <a:stCxn id="232" idx="4"/>
            <a:endCxn id="227" idx="7"/>
          </p:cNvCxnSpPr>
          <p:nvPr/>
        </p:nvCxnSpPr>
        <p:spPr>
          <a:xfrm rot="10800000" flipH="1">
            <a:off x="9736315" y="3151640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g2b2d3d070b2_1_258"/>
          <p:cNvCxnSpPr>
            <a:stCxn id="232" idx="4"/>
            <a:endCxn id="226" idx="7"/>
          </p:cNvCxnSpPr>
          <p:nvPr/>
        </p:nvCxnSpPr>
        <p:spPr>
          <a:xfrm rot="10800000" flipH="1">
            <a:off x="9736315" y="2610440"/>
            <a:ext cx="339300" cy="68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g2b2d3d070b2_1_258"/>
          <p:cNvCxnSpPr>
            <a:stCxn id="232" idx="4"/>
            <a:endCxn id="225" idx="7"/>
          </p:cNvCxnSpPr>
          <p:nvPr/>
        </p:nvCxnSpPr>
        <p:spPr>
          <a:xfrm rot="10800000" flipH="1">
            <a:off x="9736315" y="2069540"/>
            <a:ext cx="339300" cy="123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g2b2d3d070b2_1_258"/>
          <p:cNvCxnSpPr>
            <a:stCxn id="232" idx="4"/>
            <a:endCxn id="224" idx="0"/>
          </p:cNvCxnSpPr>
          <p:nvPr/>
        </p:nvCxnSpPr>
        <p:spPr>
          <a:xfrm rot="10800000" flipH="1">
            <a:off x="9736315" y="1406540"/>
            <a:ext cx="281400" cy="18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g2b2d3d070b2_1_258"/>
          <p:cNvCxnSpPr>
            <a:stCxn id="228" idx="4"/>
            <a:endCxn id="225" idx="1"/>
          </p:cNvCxnSpPr>
          <p:nvPr/>
        </p:nvCxnSpPr>
        <p:spPr>
          <a:xfrm>
            <a:off x="9736315" y="1136137"/>
            <a:ext cx="339300" cy="68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g2b2d3d070b2_1_258"/>
          <p:cNvCxnSpPr>
            <a:stCxn id="228" idx="4"/>
            <a:endCxn id="226" idx="1"/>
          </p:cNvCxnSpPr>
          <p:nvPr/>
        </p:nvCxnSpPr>
        <p:spPr>
          <a:xfrm>
            <a:off x="9736315" y="1136137"/>
            <a:ext cx="339300" cy="123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g2b2d3d070b2_1_258"/>
          <p:cNvCxnSpPr>
            <a:stCxn id="228" idx="4"/>
            <a:endCxn id="227" idx="1"/>
          </p:cNvCxnSpPr>
          <p:nvPr/>
        </p:nvCxnSpPr>
        <p:spPr>
          <a:xfrm>
            <a:off x="9736315" y="1136137"/>
            <a:ext cx="339300" cy="1771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g2b2d3d070b2_1_258"/>
          <p:cNvCxnSpPr>
            <a:stCxn id="230" idx="4"/>
            <a:endCxn id="227" idx="1"/>
          </p:cNvCxnSpPr>
          <p:nvPr/>
        </p:nvCxnSpPr>
        <p:spPr>
          <a:xfrm>
            <a:off x="9736315" y="2218139"/>
            <a:ext cx="339300" cy="68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2b2d3d070b2_1_258"/>
          <p:cNvCxnSpPr>
            <a:stCxn id="230" idx="5"/>
            <a:endCxn id="224" idx="7"/>
          </p:cNvCxnSpPr>
          <p:nvPr/>
        </p:nvCxnSpPr>
        <p:spPr>
          <a:xfrm rot="10800000" flipH="1">
            <a:off x="9678454" y="1528509"/>
            <a:ext cx="397200" cy="811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g2b2d3d070b2_1_258"/>
          <p:cNvCxnSpPr>
            <a:stCxn id="231" idx="4"/>
            <a:endCxn id="225" idx="7"/>
          </p:cNvCxnSpPr>
          <p:nvPr/>
        </p:nvCxnSpPr>
        <p:spPr>
          <a:xfrm rot="10800000" flipH="1">
            <a:off x="9736315" y="2069440"/>
            <a:ext cx="339300" cy="68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g2b2d3d070b2_1_258"/>
          <p:cNvCxnSpPr>
            <a:stCxn id="231" idx="4"/>
            <a:endCxn id="224" idx="7"/>
          </p:cNvCxnSpPr>
          <p:nvPr/>
        </p:nvCxnSpPr>
        <p:spPr>
          <a:xfrm rot="10800000" flipH="1">
            <a:off x="9736315" y="1528540"/>
            <a:ext cx="339300" cy="123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g2b2d3d070b2_1_258"/>
          <p:cNvCxnSpPr>
            <a:stCxn id="227" idx="1"/>
            <a:endCxn id="229" idx="4"/>
          </p:cNvCxnSpPr>
          <p:nvPr/>
        </p:nvCxnSpPr>
        <p:spPr>
          <a:xfrm rot="10800000">
            <a:off x="9736311" y="1677170"/>
            <a:ext cx="339300" cy="123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g2b2d3d070b2_1_258"/>
          <p:cNvCxnSpPr>
            <a:stCxn id="226" idx="1"/>
            <a:endCxn id="229" idx="4"/>
          </p:cNvCxnSpPr>
          <p:nvPr/>
        </p:nvCxnSpPr>
        <p:spPr>
          <a:xfrm rot="10800000">
            <a:off x="9736311" y="1677069"/>
            <a:ext cx="339300" cy="68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g2b2d3d070b2_1_258"/>
          <p:cNvSpPr/>
          <p:nvPr/>
        </p:nvSpPr>
        <p:spPr>
          <a:xfrm rot="5400000">
            <a:off x="10719512" y="1479588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b2d3d070b2_1_258"/>
          <p:cNvSpPr/>
          <p:nvPr/>
        </p:nvSpPr>
        <p:spPr>
          <a:xfrm rot="5400000">
            <a:off x="10719512" y="2020589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b2d3d070b2_1_258"/>
          <p:cNvSpPr/>
          <p:nvPr/>
        </p:nvSpPr>
        <p:spPr>
          <a:xfrm rot="5400000">
            <a:off x="10719512" y="2561590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b2d3d070b2_1_258"/>
          <p:cNvSpPr/>
          <p:nvPr/>
        </p:nvSpPr>
        <p:spPr>
          <a:xfrm rot="5400000">
            <a:off x="10719512" y="3102590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g2b2d3d070b2_1_258"/>
          <p:cNvCxnSpPr>
            <a:endCxn id="253" idx="4"/>
          </p:cNvCxnSpPr>
          <p:nvPr/>
        </p:nvCxnSpPr>
        <p:spPr>
          <a:xfrm>
            <a:off x="10355312" y="1528338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g2b2d3d070b2_1_258"/>
          <p:cNvCxnSpPr>
            <a:stCxn id="253" idx="4"/>
          </p:cNvCxnSpPr>
          <p:nvPr/>
        </p:nvCxnSpPr>
        <p:spPr>
          <a:xfrm flipH="1">
            <a:off x="10355312" y="1677138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g2b2d3d070b2_1_258"/>
          <p:cNvCxnSpPr>
            <a:stCxn id="254" idx="4"/>
          </p:cNvCxnSpPr>
          <p:nvPr/>
        </p:nvCxnSpPr>
        <p:spPr>
          <a:xfrm rot="10800000">
            <a:off x="10355312" y="2069339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g2b2d3d070b2_1_258"/>
          <p:cNvCxnSpPr>
            <a:endCxn id="254" idx="4"/>
          </p:cNvCxnSpPr>
          <p:nvPr/>
        </p:nvCxnSpPr>
        <p:spPr>
          <a:xfrm rot="10800000" flipH="1">
            <a:off x="10355312" y="2218139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g2b2d3d070b2_1_258"/>
          <p:cNvCxnSpPr>
            <a:endCxn id="255" idx="4"/>
          </p:cNvCxnSpPr>
          <p:nvPr/>
        </p:nvCxnSpPr>
        <p:spPr>
          <a:xfrm>
            <a:off x="10355312" y="2610340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g2b2d3d070b2_1_258"/>
          <p:cNvCxnSpPr>
            <a:stCxn id="255" idx="4"/>
          </p:cNvCxnSpPr>
          <p:nvPr/>
        </p:nvCxnSpPr>
        <p:spPr>
          <a:xfrm flipH="1">
            <a:off x="10355312" y="2759140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g2b2d3d070b2_1_258"/>
          <p:cNvCxnSpPr>
            <a:stCxn id="256" idx="4"/>
          </p:cNvCxnSpPr>
          <p:nvPr/>
        </p:nvCxnSpPr>
        <p:spPr>
          <a:xfrm rot="10800000">
            <a:off x="10355312" y="3151340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g2b2d3d070b2_1_258"/>
          <p:cNvCxnSpPr>
            <a:stCxn id="256" idx="4"/>
          </p:cNvCxnSpPr>
          <p:nvPr/>
        </p:nvCxnSpPr>
        <p:spPr>
          <a:xfrm rot="10800000">
            <a:off x="10355312" y="2610740"/>
            <a:ext cx="339000" cy="68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g2b2d3d070b2_1_258"/>
          <p:cNvCxnSpPr>
            <a:stCxn id="256" idx="4"/>
          </p:cNvCxnSpPr>
          <p:nvPr/>
        </p:nvCxnSpPr>
        <p:spPr>
          <a:xfrm rot="10800000">
            <a:off x="10355312" y="2069840"/>
            <a:ext cx="339000" cy="123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g2b2d3d070b2_1_258"/>
          <p:cNvCxnSpPr>
            <a:stCxn id="256" idx="4"/>
          </p:cNvCxnSpPr>
          <p:nvPr/>
        </p:nvCxnSpPr>
        <p:spPr>
          <a:xfrm rot="10800000">
            <a:off x="10413212" y="1406540"/>
            <a:ext cx="281100" cy="18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g2b2d3d070b2_1_258"/>
          <p:cNvCxnSpPr>
            <a:stCxn id="254" idx="4"/>
          </p:cNvCxnSpPr>
          <p:nvPr/>
        </p:nvCxnSpPr>
        <p:spPr>
          <a:xfrm flipH="1">
            <a:off x="10355312" y="2218139"/>
            <a:ext cx="339000" cy="68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g2b2d3d070b2_1_258"/>
          <p:cNvCxnSpPr>
            <a:stCxn id="254" idx="5"/>
          </p:cNvCxnSpPr>
          <p:nvPr/>
        </p:nvCxnSpPr>
        <p:spPr>
          <a:xfrm rot="10800000">
            <a:off x="10354973" y="1528509"/>
            <a:ext cx="397200" cy="811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g2b2d3d070b2_1_258"/>
          <p:cNvCxnSpPr>
            <a:stCxn id="255" idx="4"/>
          </p:cNvCxnSpPr>
          <p:nvPr/>
        </p:nvCxnSpPr>
        <p:spPr>
          <a:xfrm rot="10800000">
            <a:off x="10355312" y="2069740"/>
            <a:ext cx="339000" cy="68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g2b2d3d070b2_1_258"/>
          <p:cNvCxnSpPr>
            <a:stCxn id="255" idx="4"/>
          </p:cNvCxnSpPr>
          <p:nvPr/>
        </p:nvCxnSpPr>
        <p:spPr>
          <a:xfrm rot="10800000">
            <a:off x="10355312" y="1528840"/>
            <a:ext cx="339000" cy="123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g2b2d3d070b2_1_258"/>
          <p:cNvCxnSpPr>
            <a:endCxn id="253" idx="4"/>
          </p:cNvCxnSpPr>
          <p:nvPr/>
        </p:nvCxnSpPr>
        <p:spPr>
          <a:xfrm rot="10800000" flipH="1">
            <a:off x="10355312" y="1677138"/>
            <a:ext cx="339000" cy="123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g2b2d3d070b2_1_258"/>
          <p:cNvCxnSpPr>
            <a:endCxn id="253" idx="4"/>
          </p:cNvCxnSpPr>
          <p:nvPr/>
        </p:nvCxnSpPr>
        <p:spPr>
          <a:xfrm rot="10800000" flipH="1">
            <a:off x="10355312" y="1677138"/>
            <a:ext cx="339000" cy="68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g2b2d3d070b2_1_258"/>
          <p:cNvSpPr/>
          <p:nvPr/>
        </p:nvSpPr>
        <p:spPr>
          <a:xfrm rot="-5400000" flipH="1">
            <a:off x="10042919" y="1750093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b2d3d070b2_1_258"/>
          <p:cNvSpPr/>
          <p:nvPr/>
        </p:nvSpPr>
        <p:spPr>
          <a:xfrm rot="-5400000" flipH="1">
            <a:off x="10042919" y="2291093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b2d3d070b2_1_258"/>
          <p:cNvSpPr/>
          <p:nvPr/>
        </p:nvSpPr>
        <p:spPr>
          <a:xfrm rot="-5400000" flipH="1">
            <a:off x="10042919" y="2832094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b2d3d070b2_1_258"/>
          <p:cNvSpPr/>
          <p:nvPr/>
        </p:nvSpPr>
        <p:spPr>
          <a:xfrm rot="-5400000" flipH="1">
            <a:off x="10042919" y="3373095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2b2d3d070b2_1_258"/>
          <p:cNvSpPr/>
          <p:nvPr/>
        </p:nvSpPr>
        <p:spPr>
          <a:xfrm rot="-5400000" flipH="1">
            <a:off x="9366384" y="1479592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b2d3d070b2_1_258"/>
          <p:cNvSpPr/>
          <p:nvPr/>
        </p:nvSpPr>
        <p:spPr>
          <a:xfrm rot="-5400000" flipH="1">
            <a:off x="9366384" y="2020593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b2d3d070b2_1_258"/>
          <p:cNvSpPr/>
          <p:nvPr/>
        </p:nvSpPr>
        <p:spPr>
          <a:xfrm rot="-5400000" flipH="1">
            <a:off x="9366384" y="2561594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b2d3d070b2_1_258"/>
          <p:cNvSpPr/>
          <p:nvPr/>
        </p:nvSpPr>
        <p:spPr>
          <a:xfrm rot="-5400000" flipH="1">
            <a:off x="9366384" y="3102594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b2d3d070b2_1_258"/>
          <p:cNvSpPr/>
          <p:nvPr/>
        </p:nvSpPr>
        <p:spPr>
          <a:xfrm rot="-5400000" flipH="1">
            <a:off x="9366384" y="3643595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" name="Google Shape;282;g2b2d3d070b2_1_258"/>
          <p:cNvCxnSpPr>
            <a:stCxn id="273" idx="1"/>
            <a:endCxn id="277" idx="4"/>
          </p:cNvCxnSpPr>
          <p:nvPr/>
        </p:nvCxnSpPr>
        <p:spPr>
          <a:xfrm rot="10800000">
            <a:off x="9736280" y="1677273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g2b2d3d070b2_1_258"/>
          <p:cNvCxnSpPr>
            <a:stCxn id="273" idx="7"/>
            <a:endCxn id="278" idx="4"/>
          </p:cNvCxnSpPr>
          <p:nvPr/>
        </p:nvCxnSpPr>
        <p:spPr>
          <a:xfrm flipH="1">
            <a:off x="9736280" y="2069512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g2b2d3d070b2_1_258"/>
          <p:cNvCxnSpPr>
            <a:stCxn id="278" idx="4"/>
            <a:endCxn id="274" idx="1"/>
          </p:cNvCxnSpPr>
          <p:nvPr/>
        </p:nvCxnSpPr>
        <p:spPr>
          <a:xfrm>
            <a:off x="9736284" y="2218143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g2b2d3d070b2_1_258"/>
          <p:cNvCxnSpPr>
            <a:stCxn id="279" idx="4"/>
            <a:endCxn id="274" idx="7"/>
          </p:cNvCxnSpPr>
          <p:nvPr/>
        </p:nvCxnSpPr>
        <p:spPr>
          <a:xfrm rot="10800000" flipH="1">
            <a:off x="9736284" y="2610644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g2b2d3d070b2_1_258"/>
          <p:cNvCxnSpPr>
            <a:stCxn id="275" idx="1"/>
            <a:endCxn id="279" idx="4"/>
          </p:cNvCxnSpPr>
          <p:nvPr/>
        </p:nvCxnSpPr>
        <p:spPr>
          <a:xfrm rot="10800000">
            <a:off x="9736280" y="2759274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g2b2d3d070b2_1_258"/>
          <p:cNvCxnSpPr>
            <a:stCxn id="275" idx="7"/>
            <a:endCxn id="280" idx="4"/>
          </p:cNvCxnSpPr>
          <p:nvPr/>
        </p:nvCxnSpPr>
        <p:spPr>
          <a:xfrm flipH="1">
            <a:off x="9736280" y="3151514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g2b2d3d070b2_1_258"/>
          <p:cNvCxnSpPr>
            <a:stCxn id="280" idx="4"/>
            <a:endCxn id="276" idx="1"/>
          </p:cNvCxnSpPr>
          <p:nvPr/>
        </p:nvCxnSpPr>
        <p:spPr>
          <a:xfrm>
            <a:off x="9736284" y="3300144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g2b2d3d070b2_1_258"/>
          <p:cNvCxnSpPr>
            <a:stCxn id="281" idx="4"/>
            <a:endCxn id="276" idx="7"/>
          </p:cNvCxnSpPr>
          <p:nvPr/>
        </p:nvCxnSpPr>
        <p:spPr>
          <a:xfrm rot="10800000" flipH="1">
            <a:off x="9736284" y="3692645"/>
            <a:ext cx="339300" cy="14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g2b2d3d070b2_1_258"/>
          <p:cNvCxnSpPr>
            <a:stCxn id="281" idx="4"/>
            <a:endCxn id="275" idx="7"/>
          </p:cNvCxnSpPr>
          <p:nvPr/>
        </p:nvCxnSpPr>
        <p:spPr>
          <a:xfrm rot="10800000" flipH="1">
            <a:off x="9736284" y="3151445"/>
            <a:ext cx="339300" cy="68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g2b2d3d070b2_1_258"/>
          <p:cNvCxnSpPr>
            <a:stCxn id="281" idx="4"/>
            <a:endCxn id="274" idx="7"/>
          </p:cNvCxnSpPr>
          <p:nvPr/>
        </p:nvCxnSpPr>
        <p:spPr>
          <a:xfrm rot="10800000" flipH="1">
            <a:off x="9736284" y="2610545"/>
            <a:ext cx="339300" cy="123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g2b2d3d070b2_1_258"/>
          <p:cNvCxnSpPr>
            <a:stCxn id="281" idx="4"/>
            <a:endCxn id="273" idx="0"/>
          </p:cNvCxnSpPr>
          <p:nvPr/>
        </p:nvCxnSpPr>
        <p:spPr>
          <a:xfrm rot="10800000" flipH="1">
            <a:off x="9736284" y="1947545"/>
            <a:ext cx="281400" cy="18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g2b2d3d070b2_1_258"/>
          <p:cNvCxnSpPr>
            <a:stCxn id="277" idx="4"/>
            <a:endCxn id="274" idx="1"/>
          </p:cNvCxnSpPr>
          <p:nvPr/>
        </p:nvCxnSpPr>
        <p:spPr>
          <a:xfrm>
            <a:off x="9736284" y="1677142"/>
            <a:ext cx="339300" cy="68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g2b2d3d070b2_1_258"/>
          <p:cNvCxnSpPr>
            <a:stCxn id="277" idx="4"/>
            <a:endCxn id="275" idx="1"/>
          </p:cNvCxnSpPr>
          <p:nvPr/>
        </p:nvCxnSpPr>
        <p:spPr>
          <a:xfrm>
            <a:off x="9736284" y="1677142"/>
            <a:ext cx="339300" cy="123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g2b2d3d070b2_1_258"/>
          <p:cNvCxnSpPr>
            <a:stCxn id="277" idx="4"/>
            <a:endCxn id="276" idx="1"/>
          </p:cNvCxnSpPr>
          <p:nvPr/>
        </p:nvCxnSpPr>
        <p:spPr>
          <a:xfrm>
            <a:off x="9736284" y="1677142"/>
            <a:ext cx="339300" cy="1771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g2b2d3d070b2_1_258"/>
          <p:cNvCxnSpPr>
            <a:stCxn id="279" idx="4"/>
            <a:endCxn id="276" idx="1"/>
          </p:cNvCxnSpPr>
          <p:nvPr/>
        </p:nvCxnSpPr>
        <p:spPr>
          <a:xfrm>
            <a:off x="9736284" y="2759144"/>
            <a:ext cx="339300" cy="68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g2b2d3d070b2_1_258"/>
          <p:cNvCxnSpPr>
            <a:stCxn id="279" idx="5"/>
            <a:endCxn id="273" idx="7"/>
          </p:cNvCxnSpPr>
          <p:nvPr/>
        </p:nvCxnSpPr>
        <p:spPr>
          <a:xfrm rot="10800000" flipH="1">
            <a:off x="9678423" y="2069514"/>
            <a:ext cx="397200" cy="811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g2b2d3d070b2_1_258"/>
          <p:cNvCxnSpPr>
            <a:stCxn id="280" idx="4"/>
            <a:endCxn id="274" idx="7"/>
          </p:cNvCxnSpPr>
          <p:nvPr/>
        </p:nvCxnSpPr>
        <p:spPr>
          <a:xfrm rot="10800000" flipH="1">
            <a:off x="9736284" y="2610444"/>
            <a:ext cx="339300" cy="68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g2b2d3d070b2_1_258"/>
          <p:cNvCxnSpPr>
            <a:stCxn id="280" idx="4"/>
            <a:endCxn id="273" idx="7"/>
          </p:cNvCxnSpPr>
          <p:nvPr/>
        </p:nvCxnSpPr>
        <p:spPr>
          <a:xfrm rot="10800000" flipH="1">
            <a:off x="9736284" y="2069544"/>
            <a:ext cx="339300" cy="123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g2b2d3d070b2_1_258"/>
          <p:cNvCxnSpPr>
            <a:stCxn id="276" idx="1"/>
            <a:endCxn id="278" idx="4"/>
          </p:cNvCxnSpPr>
          <p:nvPr/>
        </p:nvCxnSpPr>
        <p:spPr>
          <a:xfrm rot="10800000">
            <a:off x="9736280" y="2218175"/>
            <a:ext cx="339300" cy="123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g2b2d3d070b2_1_258"/>
          <p:cNvCxnSpPr>
            <a:stCxn id="275" idx="1"/>
            <a:endCxn id="278" idx="4"/>
          </p:cNvCxnSpPr>
          <p:nvPr/>
        </p:nvCxnSpPr>
        <p:spPr>
          <a:xfrm rot="10800000">
            <a:off x="9736280" y="2218074"/>
            <a:ext cx="339300" cy="68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g2b2d3d070b2_1_258"/>
          <p:cNvSpPr/>
          <p:nvPr/>
        </p:nvSpPr>
        <p:spPr>
          <a:xfrm rot="5400000">
            <a:off x="10719481" y="1479592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b2d3d070b2_1_258"/>
          <p:cNvSpPr/>
          <p:nvPr/>
        </p:nvSpPr>
        <p:spPr>
          <a:xfrm rot="5400000">
            <a:off x="10719481" y="2020593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2b2d3d070b2_1_258"/>
          <p:cNvSpPr/>
          <p:nvPr/>
        </p:nvSpPr>
        <p:spPr>
          <a:xfrm rot="5400000">
            <a:off x="10719481" y="2561594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2b2d3d070b2_1_258"/>
          <p:cNvSpPr/>
          <p:nvPr/>
        </p:nvSpPr>
        <p:spPr>
          <a:xfrm rot="5400000">
            <a:off x="10719481" y="3102594"/>
            <a:ext cx="344700" cy="395100"/>
          </a:xfrm>
          <a:prstGeom prst="ellipse">
            <a:avLst/>
          </a:prstGeom>
          <a:solidFill>
            <a:srgbClr val="C9DAF8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6" name="Google Shape;306;g2b2d3d070b2_1_258"/>
          <p:cNvCxnSpPr>
            <a:endCxn id="302" idx="4"/>
          </p:cNvCxnSpPr>
          <p:nvPr/>
        </p:nvCxnSpPr>
        <p:spPr>
          <a:xfrm rot="10800000" flipH="1">
            <a:off x="10355281" y="1677142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g2b2d3d070b2_1_258"/>
          <p:cNvCxnSpPr>
            <a:endCxn id="303" idx="4"/>
          </p:cNvCxnSpPr>
          <p:nvPr/>
        </p:nvCxnSpPr>
        <p:spPr>
          <a:xfrm>
            <a:off x="10355281" y="2069343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g2b2d3d070b2_1_258"/>
          <p:cNvCxnSpPr>
            <a:stCxn id="303" idx="4"/>
          </p:cNvCxnSpPr>
          <p:nvPr/>
        </p:nvCxnSpPr>
        <p:spPr>
          <a:xfrm flipH="1">
            <a:off x="10355281" y="2218143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g2b2d3d070b2_1_258"/>
          <p:cNvCxnSpPr>
            <a:stCxn id="304" idx="4"/>
          </p:cNvCxnSpPr>
          <p:nvPr/>
        </p:nvCxnSpPr>
        <p:spPr>
          <a:xfrm rot="10800000">
            <a:off x="10355281" y="2610344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g2b2d3d070b2_1_258"/>
          <p:cNvCxnSpPr>
            <a:endCxn id="304" idx="4"/>
          </p:cNvCxnSpPr>
          <p:nvPr/>
        </p:nvCxnSpPr>
        <p:spPr>
          <a:xfrm rot="10800000" flipH="1">
            <a:off x="10355281" y="2759144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g2b2d3d070b2_1_258"/>
          <p:cNvCxnSpPr>
            <a:endCxn id="305" idx="4"/>
          </p:cNvCxnSpPr>
          <p:nvPr/>
        </p:nvCxnSpPr>
        <p:spPr>
          <a:xfrm>
            <a:off x="10355281" y="3151344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g2b2d3d070b2_1_258"/>
          <p:cNvCxnSpPr>
            <a:stCxn id="305" idx="4"/>
          </p:cNvCxnSpPr>
          <p:nvPr/>
        </p:nvCxnSpPr>
        <p:spPr>
          <a:xfrm flipH="1">
            <a:off x="10355281" y="3300144"/>
            <a:ext cx="339000" cy="14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g2b2d3d070b2_1_258"/>
          <p:cNvCxnSpPr>
            <a:stCxn id="302" idx="4"/>
          </p:cNvCxnSpPr>
          <p:nvPr/>
        </p:nvCxnSpPr>
        <p:spPr>
          <a:xfrm flipH="1">
            <a:off x="10355281" y="1677142"/>
            <a:ext cx="339000" cy="68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g2b2d3d070b2_1_258"/>
          <p:cNvCxnSpPr>
            <a:stCxn id="302" idx="4"/>
          </p:cNvCxnSpPr>
          <p:nvPr/>
        </p:nvCxnSpPr>
        <p:spPr>
          <a:xfrm flipH="1">
            <a:off x="10355281" y="1677142"/>
            <a:ext cx="339000" cy="123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g2b2d3d070b2_1_258"/>
          <p:cNvCxnSpPr>
            <a:stCxn id="302" idx="4"/>
          </p:cNvCxnSpPr>
          <p:nvPr/>
        </p:nvCxnSpPr>
        <p:spPr>
          <a:xfrm flipH="1">
            <a:off x="10355281" y="1677142"/>
            <a:ext cx="339000" cy="1771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g2b2d3d070b2_1_258"/>
          <p:cNvCxnSpPr>
            <a:stCxn id="304" idx="4"/>
          </p:cNvCxnSpPr>
          <p:nvPr/>
        </p:nvCxnSpPr>
        <p:spPr>
          <a:xfrm flipH="1">
            <a:off x="10355281" y="2759144"/>
            <a:ext cx="339000" cy="68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g2b2d3d070b2_1_258"/>
          <p:cNvCxnSpPr>
            <a:stCxn id="304" idx="5"/>
          </p:cNvCxnSpPr>
          <p:nvPr/>
        </p:nvCxnSpPr>
        <p:spPr>
          <a:xfrm rot="10800000">
            <a:off x="10354942" y="2069514"/>
            <a:ext cx="397200" cy="811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g2b2d3d070b2_1_258"/>
          <p:cNvCxnSpPr>
            <a:stCxn id="305" idx="4"/>
          </p:cNvCxnSpPr>
          <p:nvPr/>
        </p:nvCxnSpPr>
        <p:spPr>
          <a:xfrm rot="10800000">
            <a:off x="10355281" y="2610744"/>
            <a:ext cx="339000" cy="68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g2b2d3d070b2_1_258"/>
          <p:cNvCxnSpPr>
            <a:stCxn id="305" idx="4"/>
          </p:cNvCxnSpPr>
          <p:nvPr/>
        </p:nvCxnSpPr>
        <p:spPr>
          <a:xfrm rot="10800000">
            <a:off x="10355281" y="2069844"/>
            <a:ext cx="339000" cy="123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g2b2d3d070b2_1_258"/>
          <p:cNvCxnSpPr>
            <a:endCxn id="303" idx="4"/>
          </p:cNvCxnSpPr>
          <p:nvPr/>
        </p:nvCxnSpPr>
        <p:spPr>
          <a:xfrm rot="10800000" flipH="1">
            <a:off x="10355281" y="2218143"/>
            <a:ext cx="339000" cy="123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g2b2d3d070b2_1_258"/>
          <p:cNvCxnSpPr>
            <a:endCxn id="303" idx="4"/>
          </p:cNvCxnSpPr>
          <p:nvPr/>
        </p:nvCxnSpPr>
        <p:spPr>
          <a:xfrm rot="10800000" flipH="1">
            <a:off x="10355281" y="2218143"/>
            <a:ext cx="339000" cy="68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g2b2d3d070b2_1_258"/>
          <p:cNvSpPr txBox="1"/>
          <p:nvPr/>
        </p:nvSpPr>
        <p:spPr>
          <a:xfrm>
            <a:off x="8386275" y="944965"/>
            <a:ext cx="7623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900" b="1" baseline="-25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2900" b="1" baseline="-25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900" b="1" baseline="-250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900" b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sz="2900" b="1" baseline="-25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900" b="1" baseline="-25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900" b="1" baseline="-25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29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b2d3d070b2_1_258"/>
          <p:cNvSpPr txBox="1"/>
          <p:nvPr/>
        </p:nvSpPr>
        <p:spPr>
          <a:xfrm>
            <a:off x="11370726" y="2095413"/>
            <a:ext cx="7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600" b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600" b="1" baseline="-25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b2d3d070b2_1_258"/>
          <p:cNvSpPr txBox="1"/>
          <p:nvPr/>
        </p:nvSpPr>
        <p:spPr>
          <a:xfrm>
            <a:off x="6643750" y="5837450"/>
            <a:ext cx="1350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6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b="1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600" b="1" baseline="-25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]</a:t>
            </a:r>
            <a:endParaRPr sz="2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b2d3d070b2_1_258"/>
          <p:cNvSpPr/>
          <p:nvPr/>
        </p:nvSpPr>
        <p:spPr>
          <a:xfrm>
            <a:off x="7018750" y="5379400"/>
            <a:ext cx="600300" cy="4782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FF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b2d3d070b2_1_258"/>
          <p:cNvSpPr txBox="1"/>
          <p:nvPr/>
        </p:nvSpPr>
        <p:spPr>
          <a:xfrm>
            <a:off x="6904600" y="4882725"/>
            <a:ext cx="123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7" name="Google Shape;327;g2b2d3d070b2_1_258"/>
          <p:cNvSpPr txBox="1"/>
          <p:nvPr/>
        </p:nvSpPr>
        <p:spPr>
          <a:xfrm>
            <a:off x="6957849" y="4590164"/>
            <a:ext cx="72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600" b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]</a:t>
            </a:r>
            <a:endParaRPr sz="2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b2d3d070b2_1_258"/>
          <p:cNvSpPr txBox="1"/>
          <p:nvPr/>
        </p:nvSpPr>
        <p:spPr>
          <a:xfrm>
            <a:off x="5777085" y="5903802"/>
            <a:ext cx="877324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600" b="1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600" b="1" baseline="-25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r>
              <a:rPr lang="en-US" sz="2600" b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lang="en-US" sz="2600" b="1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600" b="1" baseline="-25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b2d3d070b2_1_258"/>
          <p:cNvSpPr txBox="1"/>
          <p:nvPr/>
        </p:nvSpPr>
        <p:spPr>
          <a:xfrm>
            <a:off x="5793550" y="4623350"/>
            <a:ext cx="865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600" b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2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g2b2d3d070b2_1_258"/>
          <p:cNvCxnSpPr>
            <a:cxnSpLocks/>
          </p:cNvCxnSpPr>
          <p:nvPr/>
        </p:nvCxnSpPr>
        <p:spPr>
          <a:xfrm>
            <a:off x="7560125" y="4883938"/>
            <a:ext cx="865800" cy="606900"/>
          </a:xfrm>
          <a:prstGeom prst="bentConnector3">
            <a:avLst>
              <a:gd name="adj1" fmla="val 36319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g2b2d3d070b2_1_258"/>
          <p:cNvCxnSpPr/>
          <p:nvPr/>
        </p:nvCxnSpPr>
        <p:spPr>
          <a:xfrm rot="10800000" flipH="1">
            <a:off x="7690575" y="5588225"/>
            <a:ext cx="735600" cy="592200"/>
          </a:xfrm>
          <a:prstGeom prst="bentConnector3">
            <a:avLst>
              <a:gd name="adj1" fmla="val 25014"/>
            </a:avLst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g2b2d3d070b2_1_258"/>
          <p:cNvSpPr txBox="1"/>
          <p:nvPr/>
        </p:nvSpPr>
        <p:spPr>
          <a:xfrm>
            <a:off x="7855450" y="5837438"/>
            <a:ext cx="1350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6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b="1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600" b="1" baseline="-25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]</a:t>
            </a:r>
            <a:endParaRPr sz="2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b2d3d070b2_1_258"/>
          <p:cNvSpPr/>
          <p:nvPr/>
        </p:nvSpPr>
        <p:spPr>
          <a:xfrm>
            <a:off x="8230450" y="5327663"/>
            <a:ext cx="600300" cy="4782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FF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b2d3d070b2_1_258"/>
          <p:cNvSpPr txBox="1"/>
          <p:nvPr/>
        </p:nvSpPr>
        <p:spPr>
          <a:xfrm>
            <a:off x="8116300" y="4830988"/>
            <a:ext cx="123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5" name="Google Shape;335;g2b2d3d070b2_1_258"/>
          <p:cNvSpPr txBox="1"/>
          <p:nvPr/>
        </p:nvSpPr>
        <p:spPr>
          <a:xfrm>
            <a:off x="8189125" y="4574675"/>
            <a:ext cx="916876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600" b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2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g2b2d3d070b2_1_258"/>
          <p:cNvCxnSpPr/>
          <p:nvPr/>
        </p:nvCxnSpPr>
        <p:spPr>
          <a:xfrm rot="10800000">
            <a:off x="9833500" y="5575475"/>
            <a:ext cx="0" cy="4653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g2b2d3d070b2_1_258"/>
          <p:cNvCxnSpPr/>
          <p:nvPr/>
        </p:nvCxnSpPr>
        <p:spPr>
          <a:xfrm rot="10800000">
            <a:off x="9826000" y="5041975"/>
            <a:ext cx="0" cy="45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8" name="Google Shape;338;g2b2d3d070b2_1_258"/>
          <p:cNvSpPr txBox="1"/>
          <p:nvPr/>
        </p:nvSpPr>
        <p:spPr>
          <a:xfrm>
            <a:off x="8200000" y="4882725"/>
            <a:ext cx="123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cxnSp>
        <p:nvCxnSpPr>
          <p:cNvPr id="339" name="Google Shape;339;g2b2d3d070b2_1_258"/>
          <p:cNvCxnSpPr/>
          <p:nvPr/>
        </p:nvCxnSpPr>
        <p:spPr>
          <a:xfrm>
            <a:off x="8929700" y="4914025"/>
            <a:ext cx="791700" cy="57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g2b2d3d070b2_1_258"/>
          <p:cNvCxnSpPr/>
          <p:nvPr/>
        </p:nvCxnSpPr>
        <p:spPr>
          <a:xfrm rot="10800000" flipH="1">
            <a:off x="8985975" y="5588225"/>
            <a:ext cx="735600" cy="592200"/>
          </a:xfrm>
          <a:prstGeom prst="bentConnector3">
            <a:avLst>
              <a:gd name="adj1" fmla="val 25014"/>
            </a:avLst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" name="Google Shape;341;g2b2d3d070b2_1_258"/>
          <p:cNvSpPr txBox="1"/>
          <p:nvPr/>
        </p:nvSpPr>
        <p:spPr>
          <a:xfrm>
            <a:off x="9150850" y="5837438"/>
            <a:ext cx="1350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6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b="1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600" b="1" baseline="-25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t+2</a:t>
            </a: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]</a:t>
            </a:r>
            <a:endParaRPr sz="2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2b2d3d070b2_1_258"/>
          <p:cNvSpPr/>
          <p:nvPr/>
        </p:nvSpPr>
        <p:spPr>
          <a:xfrm>
            <a:off x="9525850" y="5327663"/>
            <a:ext cx="600300" cy="4782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FF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b2d3d070b2_1_258"/>
          <p:cNvSpPr txBox="1"/>
          <p:nvPr/>
        </p:nvSpPr>
        <p:spPr>
          <a:xfrm>
            <a:off x="9411700" y="4830988"/>
            <a:ext cx="123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44" name="Google Shape;344;g2b2d3d070b2_1_258"/>
          <p:cNvSpPr txBox="1"/>
          <p:nvPr/>
        </p:nvSpPr>
        <p:spPr>
          <a:xfrm>
            <a:off x="9467049" y="4538425"/>
            <a:ext cx="939901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600" b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t+2</a:t>
            </a: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]</a:t>
            </a:r>
            <a:endParaRPr sz="26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5" name="Google Shape;345;g2b2d3d070b2_1_258"/>
          <p:cNvCxnSpPr/>
          <p:nvPr/>
        </p:nvCxnSpPr>
        <p:spPr>
          <a:xfrm rot="10800000">
            <a:off x="11128900" y="5575475"/>
            <a:ext cx="0" cy="4653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g2b2d3d070b2_1_258"/>
          <p:cNvCxnSpPr/>
          <p:nvPr/>
        </p:nvCxnSpPr>
        <p:spPr>
          <a:xfrm rot="10800000">
            <a:off x="11121400" y="5041975"/>
            <a:ext cx="0" cy="45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7" name="Google Shape;347;g2b2d3d070b2_1_258"/>
          <p:cNvSpPr txBox="1"/>
          <p:nvPr/>
        </p:nvSpPr>
        <p:spPr>
          <a:xfrm>
            <a:off x="9495400" y="4882725"/>
            <a:ext cx="123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cxnSp>
        <p:nvCxnSpPr>
          <p:cNvPr id="348" name="Google Shape;348;g2b2d3d070b2_1_258"/>
          <p:cNvCxnSpPr/>
          <p:nvPr/>
        </p:nvCxnSpPr>
        <p:spPr>
          <a:xfrm>
            <a:off x="10206900" y="4870750"/>
            <a:ext cx="810000" cy="6201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g2b2d3d070b2_1_258"/>
          <p:cNvCxnSpPr/>
          <p:nvPr/>
        </p:nvCxnSpPr>
        <p:spPr>
          <a:xfrm rot="10800000" flipH="1">
            <a:off x="10281375" y="5588225"/>
            <a:ext cx="735600" cy="592200"/>
          </a:xfrm>
          <a:prstGeom prst="bentConnector3">
            <a:avLst>
              <a:gd name="adj1" fmla="val 25014"/>
            </a:avLst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g2b2d3d070b2_1_258"/>
          <p:cNvSpPr txBox="1"/>
          <p:nvPr/>
        </p:nvSpPr>
        <p:spPr>
          <a:xfrm>
            <a:off x="10446250" y="5837438"/>
            <a:ext cx="1350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6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 b="1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600" b="1" baseline="-250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t+3</a:t>
            </a:r>
            <a:r>
              <a:rPr lang="en-US" sz="2600" b="1">
                <a:latin typeface="Calibri"/>
                <a:ea typeface="Calibri"/>
                <a:cs typeface="Calibri"/>
                <a:sym typeface="Calibri"/>
              </a:rPr>
              <a:t>]</a:t>
            </a:r>
            <a:endParaRPr sz="2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2b2d3d070b2_1_258"/>
          <p:cNvSpPr/>
          <p:nvPr/>
        </p:nvSpPr>
        <p:spPr>
          <a:xfrm>
            <a:off x="10821250" y="5327663"/>
            <a:ext cx="600300" cy="4782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FF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b2d3d070b2_1_258"/>
          <p:cNvSpPr txBox="1"/>
          <p:nvPr/>
        </p:nvSpPr>
        <p:spPr>
          <a:xfrm>
            <a:off x="10707100" y="4830988"/>
            <a:ext cx="1238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53" name="Google Shape;353;g2b2d3d070b2_1_258"/>
          <p:cNvSpPr txBox="1">
            <a:spLocks noGrp="1"/>
          </p:cNvSpPr>
          <p:nvPr>
            <p:ph type="body" idx="1"/>
          </p:nvPr>
        </p:nvSpPr>
        <p:spPr>
          <a:xfrm>
            <a:off x="935400" y="4270325"/>
            <a:ext cx="4779900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2300">
                <a:solidFill>
                  <a:srgbClr val="000000"/>
                </a:solidFill>
              </a:rPr>
              <a:t>Tested model depths between 2 and 8 layers, and total parameter counts between 70,000-2,140,000.</a:t>
            </a:r>
            <a:endParaRPr sz="2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2300">
                <a:solidFill>
                  <a:srgbClr val="000000"/>
                </a:solidFill>
              </a:rPr>
              <a:t>The most skillful model had 6 layers with 544,132 parameters, and a 1% dropout rate.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354" name="Google Shape;354;g2b2d3d070b2_1_258"/>
          <p:cNvSpPr txBox="1"/>
          <p:nvPr/>
        </p:nvSpPr>
        <p:spPr>
          <a:xfrm>
            <a:off x="10762450" y="4538425"/>
            <a:ext cx="939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600" b="1" baseline="-2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t+3</a:t>
            </a: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2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b2d3d070b2_1_258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Feed-forward next-step predictor</a:t>
            </a:r>
            <a:endParaRPr sz="3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2d3d070b2_1_860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Results from feed-forward next-step predictor</a:t>
            </a:r>
            <a:endParaRPr sz="3000" b="1"/>
          </a:p>
        </p:txBody>
      </p:sp>
      <p:pic>
        <p:nvPicPr>
          <p:cNvPr id="362" name="Google Shape;362;g2b2d3d070b2_1_8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850" y="2925886"/>
            <a:ext cx="5324474" cy="36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b2d3d070b2_1_860"/>
          <p:cNvSpPr txBox="1">
            <a:spLocks noGrp="1"/>
          </p:cNvSpPr>
          <p:nvPr>
            <p:ph type="body" idx="1"/>
          </p:nvPr>
        </p:nvSpPr>
        <p:spPr>
          <a:xfrm>
            <a:off x="935400" y="859550"/>
            <a:ext cx="10776000" cy="3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Bulk statistics show that the simple feed-forward architecture accumulates prediction error as the forecast horizon increases.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Furthermore, predicted values over the 2-year testing dataset have an irregular distribution with multiple peaks not conforming to the actual distribution.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A535A-5727-9634-3CE0-502E4313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774" y="2854398"/>
            <a:ext cx="4966617" cy="3724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2d3d070b2_1_959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 b="1"/>
              <a:t>Results from next-step predictors</a:t>
            </a:r>
            <a:endParaRPr sz="3000" b="1"/>
          </a:p>
        </p:txBody>
      </p:sp>
      <p:sp>
        <p:nvSpPr>
          <p:cNvPr id="370" name="Google Shape;370;g2b2d3d070b2_1_959"/>
          <p:cNvSpPr txBox="1">
            <a:spLocks noGrp="1"/>
          </p:cNvSpPr>
          <p:nvPr>
            <p:ph type="body" idx="1"/>
          </p:nvPr>
        </p:nvSpPr>
        <p:spPr>
          <a:xfrm>
            <a:off x="935400" y="859550"/>
            <a:ext cx="10776000" cy="3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Bulk statistics show that the simple feed-forward architecture accumulates prediction error as the forecast horizon increases.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-US" sz="2400">
                <a:solidFill>
                  <a:srgbClr val="000000"/>
                </a:solidFill>
              </a:rPr>
              <a:t>Furthermore, predicted values over the 2-year testing dataset have an irregular distribution with multiple peaks not conforming to the actual distribution.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" name="Picture 4" descr="A group of graphs showing different types of soil&#10;&#10;Description automatically generated">
            <a:extLst>
              <a:ext uri="{FF2B5EF4-FFF2-40B4-BE49-F238E27FC236}">
                <a16:creationId xmlns:a16="http://schemas.microsoft.com/office/drawing/2014/main" id="{B3A8D219-88F5-78C3-225D-5D103009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345" y="2637916"/>
            <a:ext cx="5401309" cy="40509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2d3d070b2_1_65"/>
          <p:cNvSpPr/>
          <p:nvPr/>
        </p:nvSpPr>
        <p:spPr>
          <a:xfrm>
            <a:off x="1416529" y="3813477"/>
            <a:ext cx="3925200" cy="2010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376" name="Google Shape;376;g2b2d3d070b2_1_65"/>
          <p:cNvSpPr/>
          <p:nvPr/>
        </p:nvSpPr>
        <p:spPr>
          <a:xfrm>
            <a:off x="3045182" y="4427567"/>
            <a:ext cx="308100" cy="276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✖</a:t>
            </a:r>
            <a:endParaRPr sz="1000"/>
          </a:p>
        </p:txBody>
      </p:sp>
      <p:sp>
        <p:nvSpPr>
          <p:cNvPr id="377" name="Google Shape;377;g2b2d3d070b2_1_65"/>
          <p:cNvSpPr/>
          <p:nvPr/>
        </p:nvSpPr>
        <p:spPr>
          <a:xfrm>
            <a:off x="3045182" y="3879178"/>
            <a:ext cx="308100" cy="276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➕</a:t>
            </a:r>
            <a:endParaRPr sz="1000" b="1"/>
          </a:p>
        </p:txBody>
      </p:sp>
      <p:sp>
        <p:nvSpPr>
          <p:cNvPr id="378" name="Google Shape;378;g2b2d3d070b2_1_65"/>
          <p:cNvSpPr/>
          <p:nvPr/>
        </p:nvSpPr>
        <p:spPr>
          <a:xfrm>
            <a:off x="1840708" y="3879178"/>
            <a:ext cx="308100" cy="276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✖</a:t>
            </a:r>
            <a:endParaRPr sz="1000"/>
          </a:p>
        </p:txBody>
      </p:sp>
      <p:sp>
        <p:nvSpPr>
          <p:cNvPr id="379" name="Google Shape;379;g2b2d3d070b2_1_65"/>
          <p:cNvSpPr/>
          <p:nvPr/>
        </p:nvSpPr>
        <p:spPr>
          <a:xfrm>
            <a:off x="4472225" y="4145201"/>
            <a:ext cx="810300" cy="276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tanh</a:t>
            </a:r>
            <a:endParaRPr sz="1200" b="1"/>
          </a:p>
        </p:txBody>
      </p:sp>
      <p:sp>
        <p:nvSpPr>
          <p:cNvPr id="380" name="Google Shape;380;g2b2d3d070b2_1_65"/>
          <p:cNvSpPr txBox="1"/>
          <p:nvPr/>
        </p:nvSpPr>
        <p:spPr>
          <a:xfrm>
            <a:off x="710877" y="3819793"/>
            <a:ext cx="599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C</a:t>
            </a:r>
            <a:r>
              <a:rPr lang="en-US" sz="1500" b="1" baseline="-25000"/>
              <a:t>t-1</a:t>
            </a:r>
            <a:endParaRPr sz="1500" b="1"/>
          </a:p>
        </p:txBody>
      </p:sp>
      <p:sp>
        <p:nvSpPr>
          <p:cNvPr id="381" name="Google Shape;381;g2b2d3d070b2_1_65"/>
          <p:cNvSpPr txBox="1"/>
          <p:nvPr/>
        </p:nvSpPr>
        <p:spPr>
          <a:xfrm>
            <a:off x="710877" y="5317038"/>
            <a:ext cx="599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h</a:t>
            </a:r>
            <a:r>
              <a:rPr lang="en-US" sz="1500" b="1" baseline="-25000"/>
              <a:t>t-1</a:t>
            </a:r>
            <a:endParaRPr sz="1500" b="1"/>
          </a:p>
        </p:txBody>
      </p:sp>
      <p:cxnSp>
        <p:nvCxnSpPr>
          <p:cNvPr id="382" name="Google Shape;382;g2b2d3d070b2_1_65"/>
          <p:cNvCxnSpPr>
            <a:stCxn id="380" idx="3"/>
            <a:endCxn id="378" idx="2"/>
          </p:cNvCxnSpPr>
          <p:nvPr/>
        </p:nvCxnSpPr>
        <p:spPr>
          <a:xfrm>
            <a:off x="1310277" y="4017193"/>
            <a:ext cx="530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g2b2d3d070b2_1_65"/>
          <p:cNvCxnSpPr>
            <a:stCxn id="381" idx="3"/>
            <a:endCxn id="384" idx="2"/>
          </p:cNvCxnSpPr>
          <p:nvPr/>
        </p:nvCxnSpPr>
        <p:spPr>
          <a:xfrm rot="10800000" flipH="1">
            <a:off x="1310277" y="5254938"/>
            <a:ext cx="2245800" cy="259500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g2b2d3d070b2_1_65"/>
          <p:cNvCxnSpPr>
            <a:stCxn id="381" idx="3"/>
            <a:endCxn id="386" idx="2"/>
          </p:cNvCxnSpPr>
          <p:nvPr/>
        </p:nvCxnSpPr>
        <p:spPr>
          <a:xfrm rot="10800000" flipH="1">
            <a:off x="1310277" y="5254938"/>
            <a:ext cx="1531800" cy="259500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g2b2d3d070b2_1_65"/>
          <p:cNvCxnSpPr>
            <a:stCxn id="378" idx="6"/>
            <a:endCxn id="377" idx="2"/>
          </p:cNvCxnSpPr>
          <p:nvPr/>
        </p:nvCxnSpPr>
        <p:spPr>
          <a:xfrm>
            <a:off x="2148808" y="4017178"/>
            <a:ext cx="896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g2b2d3d070b2_1_65"/>
          <p:cNvCxnSpPr>
            <a:stCxn id="386" idx="0"/>
            <a:endCxn id="376" idx="2"/>
          </p:cNvCxnSpPr>
          <p:nvPr/>
        </p:nvCxnSpPr>
        <p:spPr>
          <a:xfrm rot="-5400000">
            <a:off x="2764419" y="4643238"/>
            <a:ext cx="358500" cy="203100"/>
          </a:xfrm>
          <a:prstGeom prst="bentConnector2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g2b2d3d070b2_1_65"/>
          <p:cNvCxnSpPr>
            <a:stCxn id="384" idx="0"/>
            <a:endCxn id="376" idx="6"/>
          </p:cNvCxnSpPr>
          <p:nvPr/>
        </p:nvCxnSpPr>
        <p:spPr>
          <a:xfrm rot="5400000" flipH="1">
            <a:off x="3275473" y="4643388"/>
            <a:ext cx="358500" cy="202800"/>
          </a:xfrm>
          <a:prstGeom prst="bentConnector2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g2b2d3d070b2_1_65"/>
          <p:cNvCxnSpPr>
            <a:endCxn id="376" idx="6"/>
          </p:cNvCxnSpPr>
          <p:nvPr/>
        </p:nvCxnSpPr>
        <p:spPr>
          <a:xfrm rot="10800000">
            <a:off x="3353282" y="4565567"/>
            <a:ext cx="204300" cy="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g2b2d3d070b2_1_65"/>
          <p:cNvCxnSpPr>
            <a:endCxn id="376" idx="2"/>
          </p:cNvCxnSpPr>
          <p:nvPr/>
        </p:nvCxnSpPr>
        <p:spPr>
          <a:xfrm rot="10800000" flipH="1">
            <a:off x="2843582" y="4565567"/>
            <a:ext cx="201600" cy="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g2b2d3d070b2_1_65"/>
          <p:cNvCxnSpPr>
            <a:stCxn id="376" idx="0"/>
            <a:endCxn id="377" idx="4"/>
          </p:cNvCxnSpPr>
          <p:nvPr/>
        </p:nvCxnSpPr>
        <p:spPr>
          <a:xfrm rot="10800000">
            <a:off x="3199232" y="4155167"/>
            <a:ext cx="0" cy="27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g2b2d3d070b2_1_65"/>
          <p:cNvCxnSpPr>
            <a:stCxn id="381" idx="3"/>
            <a:endCxn id="394" idx="2"/>
          </p:cNvCxnSpPr>
          <p:nvPr/>
        </p:nvCxnSpPr>
        <p:spPr>
          <a:xfrm rot="10800000" flipH="1">
            <a:off x="1310277" y="5254938"/>
            <a:ext cx="684300" cy="259500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g2b2d3d070b2_1_65"/>
          <p:cNvCxnSpPr>
            <a:stCxn id="381" idx="3"/>
            <a:endCxn id="396" idx="2"/>
          </p:cNvCxnSpPr>
          <p:nvPr/>
        </p:nvCxnSpPr>
        <p:spPr>
          <a:xfrm rot="10800000" flipH="1">
            <a:off x="1310277" y="5254938"/>
            <a:ext cx="3093300" cy="259500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g2b2d3d070b2_1_65"/>
          <p:cNvCxnSpPr>
            <a:stCxn id="377" idx="6"/>
            <a:endCxn id="398" idx="1"/>
          </p:cNvCxnSpPr>
          <p:nvPr/>
        </p:nvCxnSpPr>
        <p:spPr>
          <a:xfrm>
            <a:off x="3353282" y="4017178"/>
            <a:ext cx="2266865" cy="1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g2b2d3d070b2_1_65"/>
          <p:cNvCxnSpPr>
            <a:stCxn id="377" idx="6"/>
            <a:endCxn id="379" idx="0"/>
          </p:cNvCxnSpPr>
          <p:nvPr/>
        </p:nvCxnSpPr>
        <p:spPr>
          <a:xfrm>
            <a:off x="3353282" y="4017178"/>
            <a:ext cx="1524000" cy="128100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g2b2d3d070b2_1_65"/>
          <p:cNvCxnSpPr>
            <a:endCxn id="379" idx="0"/>
          </p:cNvCxnSpPr>
          <p:nvPr/>
        </p:nvCxnSpPr>
        <p:spPr>
          <a:xfrm>
            <a:off x="4873775" y="4061801"/>
            <a:ext cx="3600" cy="8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g2b2d3d070b2_1_65"/>
          <p:cNvSpPr/>
          <p:nvPr/>
        </p:nvSpPr>
        <p:spPr>
          <a:xfrm>
            <a:off x="4723363" y="4549216"/>
            <a:ext cx="308100" cy="276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✖</a:t>
            </a:r>
            <a:endParaRPr sz="1200"/>
          </a:p>
        </p:txBody>
      </p:sp>
      <p:cxnSp>
        <p:nvCxnSpPr>
          <p:cNvPr id="402" name="Google Shape;402;g2b2d3d070b2_1_65"/>
          <p:cNvCxnSpPr>
            <a:stCxn id="379" idx="4"/>
            <a:endCxn id="401" idx="0"/>
          </p:cNvCxnSpPr>
          <p:nvPr/>
        </p:nvCxnSpPr>
        <p:spPr>
          <a:xfrm>
            <a:off x="4877375" y="4421201"/>
            <a:ext cx="0" cy="12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3" name="Google Shape;403;g2b2d3d070b2_1_65"/>
          <p:cNvCxnSpPr>
            <a:stCxn id="394" idx="0"/>
            <a:endCxn id="378" idx="4"/>
          </p:cNvCxnSpPr>
          <p:nvPr/>
        </p:nvCxnSpPr>
        <p:spPr>
          <a:xfrm rot="10800000">
            <a:off x="1994648" y="4155138"/>
            <a:ext cx="0" cy="768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4" name="Google Shape;404;g2b2d3d070b2_1_65"/>
          <p:cNvSpPr txBox="1"/>
          <p:nvPr/>
        </p:nvSpPr>
        <p:spPr>
          <a:xfrm>
            <a:off x="5706181" y="5317038"/>
            <a:ext cx="439063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h</a:t>
            </a:r>
            <a:r>
              <a:rPr lang="en-US" sz="1500" b="1" baseline="-25000"/>
              <a:t>t</a:t>
            </a:r>
            <a:endParaRPr sz="1500" b="1"/>
          </a:p>
        </p:txBody>
      </p:sp>
      <p:cxnSp>
        <p:nvCxnSpPr>
          <p:cNvPr id="405" name="Google Shape;405;g2b2d3d070b2_1_65"/>
          <p:cNvCxnSpPr>
            <a:cxnSpLocks/>
            <a:stCxn id="401" idx="6"/>
            <a:endCxn id="404" idx="1"/>
          </p:cNvCxnSpPr>
          <p:nvPr/>
        </p:nvCxnSpPr>
        <p:spPr>
          <a:xfrm>
            <a:off x="5031463" y="4687216"/>
            <a:ext cx="674718" cy="827222"/>
          </a:xfrm>
          <a:prstGeom prst="bentConnector3">
            <a:avLst>
              <a:gd name="adj1" fmla="val 23359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g2b2d3d070b2_1_65"/>
          <p:cNvSpPr txBox="1"/>
          <p:nvPr/>
        </p:nvSpPr>
        <p:spPr>
          <a:xfrm>
            <a:off x="5620147" y="3819793"/>
            <a:ext cx="599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C</a:t>
            </a:r>
            <a:r>
              <a:rPr lang="en-US" sz="1500" b="1" baseline="-25000"/>
              <a:t>t</a:t>
            </a:r>
            <a:endParaRPr sz="1500" b="1"/>
          </a:p>
        </p:txBody>
      </p:sp>
      <p:cxnSp>
        <p:nvCxnSpPr>
          <p:cNvPr id="406" name="Google Shape;406;g2b2d3d070b2_1_65"/>
          <p:cNvCxnSpPr>
            <a:stCxn id="396" idx="0"/>
            <a:endCxn id="401" idx="2"/>
          </p:cNvCxnSpPr>
          <p:nvPr/>
        </p:nvCxnSpPr>
        <p:spPr>
          <a:xfrm rot="-5400000">
            <a:off x="4445153" y="4645788"/>
            <a:ext cx="236700" cy="319800"/>
          </a:xfrm>
          <a:prstGeom prst="bentConnector2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g2b2d3d070b2_1_65"/>
          <p:cNvSpPr txBox="1"/>
          <p:nvPr/>
        </p:nvSpPr>
        <p:spPr>
          <a:xfrm>
            <a:off x="1517389" y="4588808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</a:rPr>
              <a:t>(1)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408" name="Google Shape;408;g2b2d3d070b2_1_65"/>
          <p:cNvSpPr txBox="1"/>
          <p:nvPr/>
        </p:nvSpPr>
        <p:spPr>
          <a:xfrm>
            <a:off x="2405175" y="4588808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</a:rPr>
              <a:t>(2)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409" name="Google Shape;409;g2b2d3d070b2_1_65"/>
          <p:cNvSpPr txBox="1"/>
          <p:nvPr/>
        </p:nvSpPr>
        <p:spPr>
          <a:xfrm>
            <a:off x="3977662" y="4588808"/>
            <a:ext cx="5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</a:rPr>
              <a:t>(3)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410" name="Google Shape;410;g2b2d3d070b2_1_65"/>
          <p:cNvSpPr txBox="1"/>
          <p:nvPr/>
        </p:nvSpPr>
        <p:spPr>
          <a:xfrm>
            <a:off x="1694924" y="5918329"/>
            <a:ext cx="599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FF"/>
                </a:solidFill>
              </a:rPr>
              <a:t>x</a:t>
            </a:r>
            <a:r>
              <a:rPr lang="en-US" sz="1500" b="1" baseline="-25000">
                <a:solidFill>
                  <a:srgbClr val="0000FF"/>
                </a:solidFill>
              </a:rPr>
              <a:t>t</a:t>
            </a:r>
            <a:endParaRPr sz="1500" b="1">
              <a:solidFill>
                <a:srgbClr val="0000FF"/>
              </a:solidFill>
            </a:endParaRPr>
          </a:p>
        </p:txBody>
      </p:sp>
      <p:cxnSp>
        <p:nvCxnSpPr>
          <p:cNvPr id="411" name="Google Shape;411;g2b2d3d070b2_1_65"/>
          <p:cNvCxnSpPr>
            <a:cxnSpLocks/>
            <a:stCxn id="410" idx="0"/>
          </p:cNvCxnSpPr>
          <p:nvPr/>
        </p:nvCxnSpPr>
        <p:spPr>
          <a:xfrm rot="5400000" flipH="1" flipV="1">
            <a:off x="3155970" y="4471223"/>
            <a:ext cx="285761" cy="2608453"/>
          </a:xfrm>
          <a:prstGeom prst="bentConnector2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g2b2d3d070b2_1_65"/>
          <p:cNvCxnSpPr/>
          <p:nvPr/>
        </p:nvCxnSpPr>
        <p:spPr>
          <a:xfrm rot="10800000">
            <a:off x="2151871" y="5126989"/>
            <a:ext cx="2400" cy="5154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g2b2d3d070b2_1_65"/>
          <p:cNvCxnSpPr/>
          <p:nvPr/>
        </p:nvCxnSpPr>
        <p:spPr>
          <a:xfrm rot="10800000">
            <a:off x="3015840" y="5126989"/>
            <a:ext cx="2400" cy="5154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g2b2d3d070b2_1_65"/>
          <p:cNvCxnSpPr/>
          <p:nvPr/>
        </p:nvCxnSpPr>
        <p:spPr>
          <a:xfrm rot="10800000">
            <a:off x="4573268" y="5126989"/>
            <a:ext cx="2400" cy="5154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g2b2d3d070b2_1_65"/>
          <p:cNvCxnSpPr/>
          <p:nvPr/>
        </p:nvCxnSpPr>
        <p:spPr>
          <a:xfrm rot="10800000">
            <a:off x="3743207" y="5126989"/>
            <a:ext cx="2400" cy="5154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g2b2d3d070b2_1_65"/>
          <p:cNvSpPr/>
          <p:nvPr/>
        </p:nvSpPr>
        <p:spPr>
          <a:xfrm>
            <a:off x="2508069" y="4924038"/>
            <a:ext cx="668100" cy="330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tanh</a:t>
            </a:r>
            <a:endParaRPr b="1"/>
          </a:p>
        </p:txBody>
      </p:sp>
      <p:sp>
        <p:nvSpPr>
          <p:cNvPr id="384" name="Google Shape;384;g2b2d3d070b2_1_65"/>
          <p:cNvSpPr/>
          <p:nvPr/>
        </p:nvSpPr>
        <p:spPr>
          <a:xfrm>
            <a:off x="3222073" y="4924038"/>
            <a:ext cx="668100" cy="330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σ</a:t>
            </a:r>
            <a:endParaRPr sz="1900" b="1"/>
          </a:p>
        </p:txBody>
      </p:sp>
      <p:sp>
        <p:nvSpPr>
          <p:cNvPr id="396" name="Google Shape;396;g2b2d3d070b2_1_65"/>
          <p:cNvSpPr/>
          <p:nvPr/>
        </p:nvSpPr>
        <p:spPr>
          <a:xfrm>
            <a:off x="4069553" y="4924038"/>
            <a:ext cx="668100" cy="330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σ</a:t>
            </a:r>
            <a:endParaRPr sz="1900" b="1"/>
          </a:p>
        </p:txBody>
      </p:sp>
      <p:sp>
        <p:nvSpPr>
          <p:cNvPr id="394" name="Google Shape;394;g2b2d3d070b2_1_65"/>
          <p:cNvSpPr/>
          <p:nvPr/>
        </p:nvSpPr>
        <p:spPr>
          <a:xfrm>
            <a:off x="1660598" y="4924038"/>
            <a:ext cx="668100" cy="330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900" b="1">
                <a:solidFill>
                  <a:srgbClr val="000000"/>
                </a:solidFill>
              </a:rPr>
              <a:t>σ</a:t>
            </a:r>
            <a:endParaRPr b="1"/>
          </a:p>
        </p:txBody>
      </p:sp>
      <p:cxnSp>
        <p:nvCxnSpPr>
          <p:cNvPr id="416" name="Google Shape;416;g2b2d3d070b2_1_65"/>
          <p:cNvCxnSpPr/>
          <p:nvPr/>
        </p:nvCxnSpPr>
        <p:spPr>
          <a:xfrm rot="10800000" flipH="1">
            <a:off x="5462225" y="4014382"/>
            <a:ext cx="324000" cy="5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g2b2d3d070b2_1_65"/>
          <p:cNvCxnSpPr/>
          <p:nvPr/>
        </p:nvCxnSpPr>
        <p:spPr>
          <a:xfrm rot="10800000" flipH="1">
            <a:off x="5448753" y="5511604"/>
            <a:ext cx="324000" cy="5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g2b2d3d070b2_1_65"/>
          <p:cNvCxnSpPr/>
          <p:nvPr/>
        </p:nvCxnSpPr>
        <p:spPr>
          <a:xfrm rot="10800000">
            <a:off x="2153122" y="5254880"/>
            <a:ext cx="0" cy="3948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g2b2d3d070b2_1_65"/>
          <p:cNvCxnSpPr/>
          <p:nvPr/>
        </p:nvCxnSpPr>
        <p:spPr>
          <a:xfrm rot="10800000">
            <a:off x="3017088" y="5254994"/>
            <a:ext cx="0" cy="3948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g2b2d3d070b2_1_65"/>
          <p:cNvCxnSpPr/>
          <p:nvPr/>
        </p:nvCxnSpPr>
        <p:spPr>
          <a:xfrm rot="10800000">
            <a:off x="3745604" y="5254868"/>
            <a:ext cx="0" cy="3948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g2b2d3d070b2_1_65"/>
          <p:cNvCxnSpPr/>
          <p:nvPr/>
        </p:nvCxnSpPr>
        <p:spPr>
          <a:xfrm rot="10800000">
            <a:off x="4574510" y="5254868"/>
            <a:ext cx="0" cy="3948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g2b2d3d070b2_1_65"/>
          <p:cNvCxnSpPr>
            <a:endCxn id="394" idx="2"/>
          </p:cNvCxnSpPr>
          <p:nvPr/>
        </p:nvCxnSpPr>
        <p:spPr>
          <a:xfrm rot="10800000">
            <a:off x="1994648" y="5254938"/>
            <a:ext cx="900" cy="279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g2b2d3d070b2_1_65"/>
          <p:cNvCxnSpPr>
            <a:endCxn id="386" idx="2"/>
          </p:cNvCxnSpPr>
          <p:nvPr/>
        </p:nvCxnSpPr>
        <p:spPr>
          <a:xfrm rot="10800000">
            <a:off x="2842119" y="5254938"/>
            <a:ext cx="6600" cy="270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g2b2d3d070b2_1_65"/>
          <p:cNvCxnSpPr/>
          <p:nvPr/>
        </p:nvCxnSpPr>
        <p:spPr>
          <a:xfrm rot="10800000">
            <a:off x="3540622" y="5249564"/>
            <a:ext cx="6600" cy="270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g2b2d3d070b2_1_65"/>
          <p:cNvCxnSpPr>
            <a:endCxn id="396" idx="2"/>
          </p:cNvCxnSpPr>
          <p:nvPr/>
        </p:nvCxnSpPr>
        <p:spPr>
          <a:xfrm rot="10800000">
            <a:off x="4403603" y="5254938"/>
            <a:ext cx="4800" cy="260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g2b2d3d070b2_1_65"/>
          <p:cNvCxnSpPr>
            <a:stCxn id="378" idx="6"/>
            <a:endCxn id="377" idx="2"/>
          </p:cNvCxnSpPr>
          <p:nvPr/>
        </p:nvCxnSpPr>
        <p:spPr>
          <a:xfrm>
            <a:off x="2148808" y="4017178"/>
            <a:ext cx="896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g2b2d3d070b2_1_65"/>
          <p:cNvSpPr txBox="1"/>
          <p:nvPr/>
        </p:nvSpPr>
        <p:spPr>
          <a:xfrm>
            <a:off x="838825" y="1020450"/>
            <a:ext cx="10515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LSTM models addresses the exploding/vanishing gradient problems using gates with learned weights, which maintain and retrieve information from a context vector 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. Each LSTM cell in a sequence shares the same learned parameters.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context 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(cell state) is passed between cells in the sequence, and never directly operated on by a weights matrix, which makes it less prone to error accumulation, and facilitates the exchange of information throughout longer input sequences.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2b2d3d070b2_1_65"/>
          <p:cNvSpPr txBox="1"/>
          <p:nvPr/>
        </p:nvSpPr>
        <p:spPr>
          <a:xfrm>
            <a:off x="6047475" y="3360150"/>
            <a:ext cx="57801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Forget Gate </a:t>
            </a: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(1)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modifies the previous context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 b="1" baseline="-25000">
                <a:latin typeface="Calibri"/>
                <a:ea typeface="Calibri"/>
                <a:cs typeface="Calibri"/>
                <a:sym typeface="Calibri"/>
              </a:rPr>
              <a:t>t-1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by scaling it elementwise by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layer activations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(values in [0,1]).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Update Gate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(2)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adds or subtracts to the context using both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tanh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learned activations</a:t>
            </a:r>
            <a:b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(values in [-1,1]).</a:t>
            </a:r>
            <a:b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Gate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(3)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uses the scaled context vector and a learned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layer to produce the output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800" b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br>
              <a:rPr lang="en-US" sz="1800" b="1" baseline="-25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(values in [-1,1]).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2b2d3d070b2_1_65"/>
          <p:cNvSpPr txBox="1">
            <a:spLocks noGrp="1"/>
          </p:cNvSpPr>
          <p:nvPr>
            <p:ph type="body" idx="1"/>
          </p:nvPr>
        </p:nvSpPr>
        <p:spPr>
          <a:xfrm>
            <a:off x="838200" y="250125"/>
            <a:ext cx="1051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The LSTM architecture</a:t>
            </a:r>
            <a:endParaRPr sz="3000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BB6C10-5726-BC2A-9000-8924314922D0}"/>
              </a:ext>
            </a:extLst>
          </p:cNvPr>
          <p:cNvCxnSpPr>
            <a:cxnSpLocks/>
          </p:cNvCxnSpPr>
          <p:nvPr/>
        </p:nvCxnSpPr>
        <p:spPr>
          <a:xfrm flipV="1">
            <a:off x="5462224" y="4061801"/>
            <a:ext cx="0" cy="1449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oogle Shape;416;g2b2d3d070b2_1_65">
            <a:extLst>
              <a:ext uri="{FF2B5EF4-FFF2-40B4-BE49-F238E27FC236}">
                <a16:creationId xmlns:a16="http://schemas.microsoft.com/office/drawing/2014/main" id="{B255A8F8-F10F-988F-97FD-66F161DE39A5}"/>
              </a:ext>
            </a:extLst>
          </p:cNvPr>
          <p:cNvCxnSpPr>
            <a:cxnSpLocks/>
          </p:cNvCxnSpPr>
          <p:nvPr/>
        </p:nvCxnSpPr>
        <p:spPr>
          <a:xfrm flipV="1">
            <a:off x="5462224" y="3579446"/>
            <a:ext cx="0" cy="37513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410;g2b2d3d070b2_1_65">
            <a:extLst>
              <a:ext uri="{FF2B5EF4-FFF2-40B4-BE49-F238E27FC236}">
                <a16:creationId xmlns:a16="http://schemas.microsoft.com/office/drawing/2014/main" id="{4C5B227D-0F85-1ACB-08EB-4BBAC8A63394}"/>
              </a:ext>
            </a:extLst>
          </p:cNvPr>
          <p:cNvSpPr txBox="1"/>
          <p:nvPr/>
        </p:nvSpPr>
        <p:spPr>
          <a:xfrm>
            <a:off x="5152479" y="3179577"/>
            <a:ext cx="599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0000"/>
                </a:solidFill>
              </a:rPr>
              <a:t>y</a:t>
            </a:r>
            <a:r>
              <a:rPr lang="en-US" sz="1500" b="1" baseline="-25000">
                <a:solidFill>
                  <a:srgbClr val="FF0000"/>
                </a:solidFill>
              </a:rPr>
              <a:t>t</a:t>
            </a:r>
            <a:endParaRPr sz="15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7013</TotalTime>
  <Words>3447</Words>
  <Application>Microsoft Macintosh PowerPoint</Application>
  <PresentationFormat>Widescreen</PresentationFormat>
  <Paragraphs>380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Office Theme</vt:lpstr>
      <vt:lpstr>Comparison of Multivariate Time Series Prediction Techniques for Emulating Noah-LSM Soil Moisture 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Multivariate Time Series Prediction Techniques for Emulating Noah-LSM Soil Moisture Outputs</dc:title>
  <dc:creator>Berndt, Emily B. (MSFC-ST11)</dc:creator>
  <cp:lastModifiedBy>Dodson, Mitchell T. (MSFC-ST12)[UAH]</cp:lastModifiedBy>
  <cp:revision>4</cp:revision>
  <dcterms:created xsi:type="dcterms:W3CDTF">2023-12-18T21:54:50Z</dcterms:created>
  <dcterms:modified xsi:type="dcterms:W3CDTF">2024-01-30T15:40:40Z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0x01010032DF0879347B8E409E8707E67C82BAB2</vt:lpwstr>
  </property>
  <property fmtid="{D5CDD505-2E9C-101B-9397-08002B2CF9AE}" pid="3" name="MediaServiceImageTags">
    <vt:lpwstr/>
  </property>
</Properties>
</file>